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405" r:id="rId2"/>
    <p:sldId id="486" r:id="rId3"/>
    <p:sldId id="506" r:id="rId4"/>
    <p:sldId id="488" r:id="rId5"/>
    <p:sldId id="489" r:id="rId6"/>
    <p:sldId id="490" r:id="rId7"/>
    <p:sldId id="494" r:id="rId8"/>
    <p:sldId id="492" r:id="rId9"/>
    <p:sldId id="495" r:id="rId10"/>
    <p:sldId id="496" r:id="rId11"/>
    <p:sldId id="497" r:id="rId12"/>
    <p:sldId id="498" r:id="rId13"/>
    <p:sldId id="499" r:id="rId14"/>
    <p:sldId id="500" r:id="rId15"/>
    <p:sldId id="501" r:id="rId16"/>
    <p:sldId id="502" r:id="rId17"/>
    <p:sldId id="503" r:id="rId18"/>
    <p:sldId id="507" r:id="rId19"/>
    <p:sldId id="504" r:id="rId20"/>
  </p:sldIdLst>
  <p:sldSz cx="9144000" cy="6858000" type="screen4x3"/>
  <p:notesSz cx="7023100" cy="93091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4400" b="1" kern="1200">
        <a:solidFill>
          <a:srgbClr val="160053"/>
        </a:solidFill>
        <a:latin typeface="Times New Roman" panose="02020603050405020304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4400" b="1" kern="1200">
        <a:solidFill>
          <a:srgbClr val="160053"/>
        </a:solidFill>
        <a:latin typeface="Times New Roman" panose="02020603050405020304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4400" b="1" kern="1200">
        <a:solidFill>
          <a:srgbClr val="160053"/>
        </a:solidFill>
        <a:latin typeface="Times New Roman" panose="02020603050405020304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4400" b="1" kern="1200">
        <a:solidFill>
          <a:srgbClr val="160053"/>
        </a:solidFill>
        <a:latin typeface="Times New Roman" panose="02020603050405020304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4400" b="1" kern="1200">
        <a:solidFill>
          <a:srgbClr val="160053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4400" b="1" kern="1200">
        <a:solidFill>
          <a:srgbClr val="160053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4400" b="1" kern="1200">
        <a:solidFill>
          <a:srgbClr val="160053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4400" b="1" kern="1200">
        <a:solidFill>
          <a:srgbClr val="160053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4400" b="1" kern="1200">
        <a:solidFill>
          <a:srgbClr val="160053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F1DF"/>
    <a:srgbClr val="EFDBAD"/>
    <a:srgbClr val="20007A"/>
    <a:srgbClr val="160053"/>
    <a:srgbClr val="E5C479"/>
    <a:srgbClr val="FFF2EF"/>
    <a:srgbClr val="0066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09" autoAdjust="0"/>
    <p:restoredTop sz="94419" autoAdjust="0"/>
  </p:normalViewPr>
  <p:slideViewPr>
    <p:cSldViewPr snapToGrid="0">
      <p:cViewPr varScale="1">
        <p:scale>
          <a:sx n="110" d="100"/>
          <a:sy n="110" d="100"/>
        </p:scale>
        <p:origin x="150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c061050\AppData\Local\Microsoft\Windows\Temporary%20Internet%20Files\Content.Outlook\793LWYYK\Copy%20of%20SCDC%20TIS%20non-TIS%20Inmates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4815618722146534E-2"/>
          <c:y val="0.12854036427264773"/>
          <c:w val="0.92793895244374525"/>
          <c:h val="0.81173825510323327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Sheet1!$E$3</c:f>
              <c:strCache>
                <c:ptCount val="1"/>
                <c:pt idx="0">
                  <c:v>Percentage of Non-TIS Inmates in Population</c:v>
                </c:pt>
              </c:strCache>
            </c:strRef>
          </c:tx>
          <c:spPr>
            <a:solidFill>
              <a:srgbClr val="1188FF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Sheet1!$A$4:$A$16</c:f>
              <c:numCache>
                <c:formatCode>General</c:formatCode>
                <c:ptCount val="13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</c:numCache>
            </c:numRef>
          </c:cat>
          <c:val>
            <c:numRef>
              <c:f>Sheet1!$E$4:$E$16</c:f>
              <c:numCache>
                <c:formatCode>0.0%</c:formatCode>
                <c:ptCount val="13"/>
                <c:pt idx="0">
                  <c:v>0.6357670221493027</c:v>
                </c:pt>
                <c:pt idx="1">
                  <c:v>0.6024920489696336</c:v>
                </c:pt>
                <c:pt idx="2">
                  <c:v>0.58449261756422288</c:v>
                </c:pt>
                <c:pt idx="3">
                  <c:v>0.58016260162601618</c:v>
                </c:pt>
                <c:pt idx="4">
                  <c:v>0.55858065571089854</c:v>
                </c:pt>
                <c:pt idx="5">
                  <c:v>0.53909836065573769</c:v>
                </c:pt>
                <c:pt idx="6">
                  <c:v>0.50819531451128463</c:v>
                </c:pt>
                <c:pt idx="7">
                  <c:v>0.49384053066197375</c:v>
                </c:pt>
                <c:pt idx="8">
                  <c:v>0.49778960664020211</c:v>
                </c:pt>
                <c:pt idx="9">
                  <c:v>0.49707815924032139</c:v>
                </c:pt>
                <c:pt idx="10">
                  <c:v>0.48642416827443413</c:v>
                </c:pt>
                <c:pt idx="11">
                  <c:v>0.49372344995465611</c:v>
                </c:pt>
                <c:pt idx="12">
                  <c:v>0.45605082795537544</c:v>
                </c:pt>
              </c:numCache>
            </c:numRef>
          </c:val>
        </c:ser>
        <c:ser>
          <c:idx val="1"/>
          <c:order val="1"/>
          <c:tx>
            <c:strRef>
              <c:f>Sheet1!$D$3</c:f>
              <c:strCache>
                <c:ptCount val="1"/>
                <c:pt idx="0">
                  <c:v>Percentage of TIS Inmates in Population</c:v>
                </c:pt>
              </c:strCache>
            </c:strRef>
          </c:tx>
          <c:spPr>
            <a:solidFill>
              <a:srgbClr val="E93315"/>
            </a:solidFill>
            <a:ln>
              <a:solidFill>
                <a:srgbClr val="C00000"/>
              </a:solidFill>
            </a:ln>
            <a:effectLst/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0" spcFirstLastPara="1" vertOverflow="clip" horzOverflow="clip" vert="horz" wrap="none" lIns="38100" tIns="19050" rIns="38100" bIns="27432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cat>
            <c:numRef>
              <c:f>Sheet1!$A$4:$A$16</c:f>
              <c:numCache>
                <c:formatCode>General</c:formatCode>
                <c:ptCount val="13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</c:numCache>
            </c:numRef>
          </c:cat>
          <c:val>
            <c:numRef>
              <c:f>Sheet1!$D$4:$D$16</c:f>
              <c:numCache>
                <c:formatCode>0.0%</c:formatCode>
                <c:ptCount val="13"/>
                <c:pt idx="0">
                  <c:v>0.3642329778506973</c:v>
                </c:pt>
                <c:pt idx="1">
                  <c:v>0.3975079510303664</c:v>
                </c:pt>
                <c:pt idx="2">
                  <c:v>0.41550738243577706</c:v>
                </c:pt>
                <c:pt idx="3">
                  <c:v>0.41983739837398376</c:v>
                </c:pt>
                <c:pt idx="4">
                  <c:v>0.44141934428910146</c:v>
                </c:pt>
                <c:pt idx="5">
                  <c:v>0.46090163934426231</c:v>
                </c:pt>
                <c:pt idx="6">
                  <c:v>0.49180468548871537</c:v>
                </c:pt>
                <c:pt idx="7">
                  <c:v>0.50615946933802625</c:v>
                </c:pt>
                <c:pt idx="8">
                  <c:v>0.50221039335979789</c:v>
                </c:pt>
                <c:pt idx="9">
                  <c:v>0.50292184075967861</c:v>
                </c:pt>
                <c:pt idx="10">
                  <c:v>0.51357583172556587</c:v>
                </c:pt>
                <c:pt idx="11">
                  <c:v>0.50627655004534389</c:v>
                </c:pt>
                <c:pt idx="12">
                  <c:v>0.54394917204462456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2"/>
        <c:overlap val="100"/>
        <c:axId val="154993248"/>
        <c:axId val="153784072"/>
      </c:barChart>
      <c:catAx>
        <c:axId val="1549932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+mn-cs"/>
              </a:defRPr>
            </a:pPr>
            <a:endParaRPr lang="en-US"/>
          </a:p>
        </c:txPr>
        <c:crossAx val="153784072"/>
        <c:crosses val="autoZero"/>
        <c:auto val="1"/>
        <c:lblAlgn val="ctr"/>
        <c:lblOffset val="100"/>
        <c:noMultiLvlLbl val="0"/>
      </c:catAx>
      <c:valAx>
        <c:axId val="15378407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ln w="6350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54993248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.1116441721640896"/>
          <c:y val="7.3571881575115211E-2"/>
          <c:w val="0.76493427503138933"/>
          <c:h val="3.6030057466168192E-2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0.41735</cdr:x>
      <cdr:y>0.00621</cdr:y>
    </cdr:from>
    <cdr:to>
      <cdr:x>0.62197</cdr:x>
      <cdr:y>0.03726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614816" y="39037"/>
          <a:ext cx="1772274" cy="1951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0.06602</cdr:x>
      <cdr:y>0.0205</cdr:y>
    </cdr:from>
    <cdr:to>
      <cdr:x>0.95991</cdr:x>
      <cdr:y>0.07639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566057" y="105441"/>
          <a:ext cx="7664405" cy="28746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 eaLnBrk="0" fontAlgn="base" hangingPunct="0"/>
          <a:r>
            <a:rPr lang="en-US" sz="1400" b="1" dirty="0">
              <a:effectLst/>
            </a:rPr>
            <a:t>Truth-in-Sentencing (TIS) &amp; Non-(TIS) Inmates in </a:t>
          </a:r>
          <a:r>
            <a:rPr lang="en-US" sz="1400" b="1" dirty="0" smtClean="0">
              <a:effectLst/>
            </a:rPr>
            <a:t>SCDC</a:t>
          </a:r>
          <a:r>
            <a:rPr lang="en-US" sz="1400" dirty="0"/>
            <a:t> </a:t>
          </a:r>
          <a:r>
            <a:rPr lang="en-US" sz="1400" b="1" dirty="0" smtClean="0">
              <a:effectLst/>
            </a:rPr>
            <a:t>Fiscal </a:t>
          </a:r>
          <a:r>
            <a:rPr lang="en-US" sz="1400" b="1" dirty="0">
              <a:effectLst/>
            </a:rPr>
            <a:t>Year-End Population 2005 - 2017</a:t>
          </a:r>
          <a:endParaRPr lang="en-US" sz="1400" dirty="0">
            <a:effectLst/>
          </a:endParaRPr>
        </a:p>
        <a:p xmlns:a="http://schemas.openxmlformats.org/drawingml/2006/main">
          <a:endParaRPr lang="en-US" sz="105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3041718" cy="470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534" tIns="46265" rIns="92534" bIns="46265" numCol="1" anchor="t" anchorCtr="0" compatLnSpc="1">
            <a:prstTxWarp prst="textNoShape">
              <a:avLst/>
            </a:prstTxWarp>
          </a:bodyPr>
          <a:lstStyle>
            <a:lvl1pPr algn="l" defTabSz="925718">
              <a:defRPr sz="1200" b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endParaRPr lang="en-US" alt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81383" y="1"/>
            <a:ext cx="3041717" cy="470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534" tIns="46265" rIns="92534" bIns="46265" numCol="1" anchor="t" anchorCtr="0" compatLnSpc="1">
            <a:prstTxWarp prst="textNoShape">
              <a:avLst/>
            </a:prstTxWarp>
          </a:bodyPr>
          <a:lstStyle>
            <a:lvl1pPr algn="r" defTabSz="925718">
              <a:defRPr sz="1200" b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endParaRPr lang="en-US" altLang="en-US"/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8869504"/>
            <a:ext cx="3041718" cy="470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534" tIns="46265" rIns="92534" bIns="46265" numCol="1" anchor="b" anchorCtr="0" compatLnSpc="1">
            <a:prstTxWarp prst="textNoShape">
              <a:avLst/>
            </a:prstTxWarp>
          </a:bodyPr>
          <a:lstStyle>
            <a:lvl1pPr algn="l" defTabSz="925718">
              <a:defRPr sz="1200" b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endParaRPr lang="en-US" altLang="en-US"/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81383" y="8869504"/>
            <a:ext cx="3041717" cy="470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534" tIns="46265" rIns="92534" bIns="46265" numCol="1" anchor="b" anchorCtr="0" compatLnSpc="1">
            <a:prstTxWarp prst="textNoShape">
              <a:avLst/>
            </a:prstTxWarp>
          </a:bodyPr>
          <a:lstStyle>
            <a:lvl1pPr algn="r" defTabSz="925718">
              <a:defRPr sz="1200" b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fld id="{DEF91EC8-35EE-4865-9DF1-7F2E052533A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82082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07578" cy="470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39" tIns="45921" rIns="91839" bIns="45921" numCol="1" anchor="t" anchorCtr="0" compatLnSpc="1">
            <a:prstTxWarp prst="textNoShape">
              <a:avLst/>
            </a:prstTxWarp>
          </a:bodyPr>
          <a:lstStyle>
            <a:lvl1pPr algn="l" defTabSz="919267">
              <a:defRPr sz="1200" b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endParaRPr lang="en-US" alt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5524" y="1"/>
            <a:ext cx="3007578" cy="470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39" tIns="45921" rIns="91839" bIns="45921" numCol="1" anchor="t" anchorCtr="0" compatLnSpc="1">
            <a:prstTxWarp prst="textNoShape">
              <a:avLst/>
            </a:prstTxWarp>
          </a:bodyPr>
          <a:lstStyle>
            <a:lvl1pPr algn="r" defTabSz="919267">
              <a:defRPr sz="1200" b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endParaRPr lang="en-US" alt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9988" y="703263"/>
            <a:ext cx="4689475" cy="35163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5037" y="4452530"/>
            <a:ext cx="5173034" cy="41389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39" tIns="45921" rIns="91839" bIns="4592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825869"/>
            <a:ext cx="3007578" cy="4703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39" tIns="45921" rIns="91839" bIns="45921" numCol="1" anchor="b" anchorCtr="0" compatLnSpc="1">
            <a:prstTxWarp prst="textNoShape">
              <a:avLst/>
            </a:prstTxWarp>
          </a:bodyPr>
          <a:lstStyle>
            <a:lvl1pPr algn="l" defTabSz="919267">
              <a:defRPr sz="1200" b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endParaRPr lang="en-US" altLang="en-US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5524" y="8825869"/>
            <a:ext cx="3007578" cy="4703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39" tIns="45921" rIns="91839" bIns="45921" numCol="1" anchor="b" anchorCtr="0" compatLnSpc="1">
            <a:prstTxWarp prst="textNoShape">
              <a:avLst/>
            </a:prstTxWarp>
          </a:bodyPr>
          <a:lstStyle>
            <a:lvl1pPr algn="r" defTabSz="919267">
              <a:defRPr sz="1200" b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fld id="{5E462A2E-5B29-4DD6-87B7-A189E677AE0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41636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D11A9CE-B75F-4494-AF33-E5B63095DED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0981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8401FC8-6972-443B-915C-EE6E1CFE8A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0622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1513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7388" y="609600"/>
            <a:ext cx="5675312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68FC6DA-F2AA-4179-A9B7-043516FFA9A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4467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F077B4F-8594-4CB9-B3B5-77158F244A4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7940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D4F19F6-1238-4091-B8FF-04378F8906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0415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7388" y="1981200"/>
            <a:ext cx="3808412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08413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B6AFFC-FA52-4559-BFA1-C271779E77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909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60F1C13-126A-41AB-B6C6-E219C467BF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2330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650C4DA-AC2C-416C-ABDA-430ED888FA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6870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462324F-A6FF-4B55-96B8-52A6AA9372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2617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9664D2A-1431-4B20-B1BB-A51FCC509C9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7625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AF10666-A8B5-4B41-A8B3-BCFF882CE1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2375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7388" y="609600"/>
            <a:ext cx="77692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6" tIns="49522" rIns="99046" bIns="4952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7388" y="1981200"/>
            <a:ext cx="7769225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6" tIns="49522" rIns="99046" bIns="495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29388" y="6146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6" tIns="49522" rIns="99046" bIns="49522" numCol="1" anchor="t" anchorCtr="0" compatLnSpc="1">
            <a:prstTxWarp prst="textNoShape">
              <a:avLst/>
            </a:prstTxWarp>
          </a:bodyPr>
          <a:lstStyle>
            <a:lvl1pPr algn="l" defTabSz="990600">
              <a:defRPr sz="1400" b="0">
                <a:solidFill>
                  <a:schemeClr val="tx1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1613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6" tIns="49522" rIns="99046" bIns="49522" numCol="1" anchor="t" anchorCtr="0" compatLnSpc="1">
            <a:prstTxWarp prst="textNoShape">
              <a:avLst/>
            </a:prstTxWarp>
          </a:bodyPr>
          <a:lstStyle>
            <a:lvl1pPr algn="r" defTabSz="990600">
              <a:defRPr sz="1400" b="0">
                <a:solidFill>
                  <a:schemeClr val="tx1"/>
                </a:solidFill>
              </a:defRPr>
            </a:lvl1pPr>
          </a:lstStyle>
          <a:p>
            <a:fld id="{913C3EDD-3E66-4539-AB38-D8212C95763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90600" rtl="0" eaLnBrk="0" fontAlgn="base" hangingPunct="0">
        <a:spcBef>
          <a:spcPct val="0"/>
        </a:spcBef>
        <a:spcAft>
          <a:spcPct val="0"/>
        </a:spcAft>
        <a:defRPr sz="48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90600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imes New Roman" panose="02020603050405020304" pitchFamily="18" charset="0"/>
        </a:defRPr>
      </a:lvl2pPr>
      <a:lvl3pPr algn="ctr" defTabSz="990600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imes New Roman" panose="02020603050405020304" pitchFamily="18" charset="0"/>
        </a:defRPr>
      </a:lvl3pPr>
      <a:lvl4pPr algn="ctr" defTabSz="990600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imes New Roman" panose="02020603050405020304" pitchFamily="18" charset="0"/>
        </a:defRPr>
      </a:lvl4pPr>
      <a:lvl5pPr algn="ctr" defTabSz="990600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imes New Roman" panose="02020603050405020304" pitchFamily="18" charset="0"/>
        </a:defRPr>
      </a:lvl5pPr>
      <a:lvl6pPr marL="457200" algn="ctr" defTabSz="990600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imes New Roman" panose="02020603050405020304" pitchFamily="18" charset="0"/>
        </a:defRPr>
      </a:lvl6pPr>
      <a:lvl7pPr marL="914400" algn="ctr" defTabSz="990600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defTabSz="990600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defTabSz="990600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71475" indent="-371475" algn="l" defTabSz="990600" rtl="0" eaLnBrk="0" fontAlgn="base" hangingPunct="0">
        <a:spcBef>
          <a:spcPct val="20000"/>
        </a:spcBef>
        <a:spcAft>
          <a:spcPct val="0"/>
        </a:spcAft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4863" indent="-309563" algn="l" defTabSz="990600" rtl="0" eaLnBrk="0" fontAlgn="base" hangingPunct="0">
        <a:spcBef>
          <a:spcPct val="20000"/>
        </a:spcBef>
        <a:spcAft>
          <a:spcPct val="0"/>
        </a:spcAft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38250" indent="-247650" algn="l" defTabSz="990600" rtl="0" eaLnBrk="0" fontAlgn="base" hangingPunct="0">
        <a:spcBef>
          <a:spcPct val="20000"/>
        </a:spcBef>
        <a:spcAft>
          <a:spcPct val="0"/>
        </a:spcAft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33550" indent="-247650" algn="l" defTabSz="990600" rtl="0" eaLnBrk="0" fontAlgn="base" hangingPunct="0">
        <a:spcBef>
          <a:spcPct val="20000"/>
        </a:spcBef>
        <a:spcAft>
          <a:spcPct val="0"/>
        </a:spcAft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28850" indent="-247650" algn="l" defTabSz="990600" rtl="0" eaLnBrk="0" fontAlgn="base" hangingPunct="0">
        <a:spcBef>
          <a:spcPct val="20000"/>
        </a:spcBef>
        <a:spcAft>
          <a:spcPct val="0"/>
        </a:spcAft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7.emf"/><Relationship Id="rId4" Type="http://schemas.openxmlformats.org/officeDocument/2006/relationships/oleObject" Target="../embeddings/Microsoft_Excel_97-2003_Worksheet5.xls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8.emf"/><Relationship Id="rId4" Type="http://schemas.openxmlformats.org/officeDocument/2006/relationships/oleObject" Target="../embeddings/Microsoft_Excel_97-2003_Worksheet6.xls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7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2.jpeg"/><Relationship Id="rId4" Type="http://schemas.openxmlformats.org/officeDocument/2006/relationships/image" Target="../media/image9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0.emf"/><Relationship Id="rId4" Type="http://schemas.openxmlformats.org/officeDocument/2006/relationships/oleObject" Target="../embeddings/Microsoft_Excel_97-2003_Worksheet8.xls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1.emf"/><Relationship Id="rId4" Type="http://schemas.openxmlformats.org/officeDocument/2006/relationships/oleObject" Target="../embeddings/Microsoft_Excel_97-2003_Worksheet9.xls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2.emf"/><Relationship Id="rId4" Type="http://schemas.openxmlformats.org/officeDocument/2006/relationships/oleObject" Target="../embeddings/Microsoft_Excel_97-2003_Worksheet10.xls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3.emf"/><Relationship Id="rId4" Type="http://schemas.openxmlformats.org/officeDocument/2006/relationships/oleObject" Target="../embeddings/Microsoft_Excel_97-2003_Worksheet11.xls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14.emf"/><Relationship Id="rId4" Type="http://schemas.openxmlformats.org/officeDocument/2006/relationships/oleObject" Target="../embeddings/Microsoft_Excel_97-2003_Worksheet12.xls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15.emf"/><Relationship Id="rId4" Type="http://schemas.openxmlformats.org/officeDocument/2006/relationships/oleObject" Target="../embeddings/Microsoft_Excel_97-2003_Worksheet13.xls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Microsoft_Excel_97-2003_Worksheet1.xls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oleObject" Target="../embeddings/Microsoft_Excel_97-2003_Worksheet2.xls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emf"/><Relationship Id="rId4" Type="http://schemas.openxmlformats.org/officeDocument/2006/relationships/oleObject" Target="../embeddings/Microsoft_Excel_97-2003_Worksheet3.xls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6.emf"/><Relationship Id="rId4" Type="http://schemas.openxmlformats.org/officeDocument/2006/relationships/oleObject" Target="../embeddings/Microsoft_Excel_97-2003_Worksheet4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 descr="Parchment"/>
          <p:cNvSpPr>
            <a:spLocks noGrp="1" noChangeArrowheads="1"/>
          </p:cNvSpPr>
          <p:nvPr>
            <p:ph type="ctrTitle"/>
          </p:nvPr>
        </p:nvSpPr>
        <p:spPr>
          <a:xfrm>
            <a:off x="595313" y="1025525"/>
            <a:ext cx="7862887" cy="738188"/>
          </a:xfrm>
          <a:blipFill dpi="0" rotWithShape="1">
            <a:blip r:embed="rId2"/>
            <a:srcRect/>
            <a:tile tx="0" ty="0" sx="100000" sy="100000" flip="none" algn="tl"/>
          </a:blipFill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anchor="ctr">
            <a:spAutoFit/>
          </a:bodyPr>
          <a:lstStyle/>
          <a:p>
            <a:r>
              <a:rPr lang="en-US" altLang="en-US" sz="4200" b="1" dirty="0"/>
              <a:t>South Carolina’s Prison System</a:t>
            </a:r>
          </a:p>
        </p:txBody>
      </p:sp>
      <p:sp>
        <p:nvSpPr>
          <p:cNvPr id="250883" name="Text Box 3"/>
          <p:cNvSpPr txBox="1">
            <a:spLocks noChangeArrowheads="1"/>
          </p:cNvSpPr>
          <p:nvPr/>
        </p:nvSpPr>
        <p:spPr bwMode="auto">
          <a:xfrm>
            <a:off x="1793875" y="4214813"/>
            <a:ext cx="5616575" cy="21544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95300" algn="l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90600" algn="l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85900" algn="l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81200" algn="l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384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95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528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100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 smtClean="0">
                <a:solidFill>
                  <a:srgbClr val="000066"/>
                </a:solidFill>
              </a:rPr>
              <a:t>Truth-In-Sentencing (TIS) Report </a:t>
            </a:r>
            <a:r>
              <a:rPr lang="en-US" altLang="en-US" dirty="0">
                <a:solidFill>
                  <a:srgbClr val="000066"/>
                </a:solidFill>
              </a:rPr>
              <a:t>to the </a:t>
            </a:r>
            <a:endParaRPr lang="en-US" altLang="en-US" dirty="0" smtClean="0">
              <a:solidFill>
                <a:srgbClr val="000066"/>
              </a:solidFill>
            </a:endParaRPr>
          </a:p>
          <a:p>
            <a:pPr algn="ctr"/>
            <a:r>
              <a:rPr lang="en-US" altLang="en-US" dirty="0" smtClean="0">
                <a:solidFill>
                  <a:srgbClr val="000066"/>
                </a:solidFill>
              </a:rPr>
              <a:t>Release Mechanism Work Group of the</a:t>
            </a:r>
            <a:endParaRPr lang="en-US" altLang="en-US" dirty="0">
              <a:solidFill>
                <a:srgbClr val="000066"/>
              </a:solidFill>
            </a:endParaRPr>
          </a:p>
          <a:p>
            <a:pPr algn="ctr"/>
            <a:r>
              <a:rPr lang="en-US" altLang="en-US" dirty="0">
                <a:solidFill>
                  <a:srgbClr val="000066"/>
                </a:solidFill>
              </a:rPr>
              <a:t>Sentencing Reform Oversight Committee</a:t>
            </a:r>
          </a:p>
          <a:p>
            <a:pPr algn="ctr"/>
            <a:endParaRPr lang="en-US" altLang="en-US" sz="2000" dirty="0">
              <a:solidFill>
                <a:srgbClr val="000066"/>
              </a:solidFill>
            </a:endParaRPr>
          </a:p>
          <a:p>
            <a:pPr algn="ctr"/>
            <a:r>
              <a:rPr lang="en-US" altLang="en-US" sz="2000" dirty="0" smtClean="0">
                <a:solidFill>
                  <a:srgbClr val="000066"/>
                </a:solidFill>
              </a:rPr>
              <a:t>Charles Bradberry, Director of Research</a:t>
            </a:r>
            <a:endParaRPr lang="en-US" altLang="en-US" sz="2000" dirty="0">
              <a:solidFill>
                <a:srgbClr val="000066"/>
              </a:solidFill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en-US" altLang="en-US" sz="2000" dirty="0" smtClean="0">
                <a:solidFill>
                  <a:srgbClr val="160053"/>
                </a:solidFill>
              </a:rPr>
              <a:t>December 14, 2017</a:t>
            </a:r>
            <a:endParaRPr lang="en-US" altLang="en-US" sz="2000" dirty="0">
              <a:solidFill>
                <a:srgbClr val="160053"/>
              </a:solidFill>
            </a:endParaRPr>
          </a:p>
        </p:txBody>
      </p:sp>
      <p:pic>
        <p:nvPicPr>
          <p:cNvPr id="250885" name="Picture 5" descr="gold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4675" y="2892425"/>
            <a:ext cx="2919413" cy="109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2F1B6FF-F7F7-43EE-870D-536133645F08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357380" name="Rectangle 4"/>
          <p:cNvSpPr>
            <a:spLocks noChangeArrowheads="1"/>
          </p:cNvSpPr>
          <p:nvPr/>
        </p:nvSpPr>
        <p:spPr bwMode="auto">
          <a:xfrm>
            <a:off x="476250" y="158750"/>
            <a:ext cx="8228013" cy="11414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5C47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7381" name="Rectangle 5"/>
          <p:cNvSpPr>
            <a:spLocks noChangeArrowheads="1"/>
          </p:cNvSpPr>
          <p:nvPr/>
        </p:nvSpPr>
        <p:spPr bwMode="auto">
          <a:xfrm>
            <a:off x="609600" y="290513"/>
            <a:ext cx="7951788" cy="898525"/>
          </a:xfrm>
          <a:prstGeom prst="rect">
            <a:avLst/>
          </a:prstGeom>
          <a:noFill/>
          <a:ln w="38100">
            <a:solidFill>
              <a:srgbClr val="16005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5C47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046" tIns="49522" rIns="99046" bIns="49522" anchor="ctr"/>
          <a:lstStyle>
            <a:lvl1pPr algn="l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95300" algn="l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90600" algn="l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85900" algn="l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81200" algn="l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384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95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528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100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 sz="2600" b="0">
              <a:solidFill>
                <a:srgbClr val="160053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57382" name="Rectangle 6"/>
          <p:cNvSpPr>
            <a:spLocks noChangeArrowheads="1"/>
          </p:cNvSpPr>
          <p:nvPr/>
        </p:nvSpPr>
        <p:spPr bwMode="auto">
          <a:xfrm>
            <a:off x="1492250" y="241300"/>
            <a:ext cx="6999288" cy="919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16005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9046" tIns="49522" rIns="99046" bIns="49522" anchor="ctr"/>
          <a:lstStyle>
            <a:lvl1pPr defTabSz="990600"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defTabSz="990600"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defTabSz="990600"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defTabSz="990600"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defTabSz="990600"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defTabSz="990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defTabSz="990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defTabSz="990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defTabSz="990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 dirty="0" smtClean="0">
                <a:solidFill>
                  <a:srgbClr val="160053"/>
                </a:solidFill>
              </a:rPr>
              <a:t>Age Distribution of Inmates Placed on Community Supervision, FY 2017</a:t>
            </a:r>
            <a:endParaRPr lang="en-US" altLang="en-US" sz="2800" dirty="0">
              <a:solidFill>
                <a:srgbClr val="160053"/>
              </a:solidFill>
            </a:endParaRPr>
          </a:p>
        </p:txBody>
      </p:sp>
      <p:pic>
        <p:nvPicPr>
          <p:cNvPr id="357383" name="Picture 7" descr="gold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19" t="9410" r="66306" b="12546"/>
          <a:stretch>
            <a:fillRect/>
          </a:stretch>
        </p:blipFill>
        <p:spPr bwMode="auto">
          <a:xfrm>
            <a:off x="741363" y="376238"/>
            <a:ext cx="755650" cy="731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128574"/>
              </p:ext>
            </p:extLst>
          </p:nvPr>
        </p:nvGraphicFramePr>
        <p:xfrm>
          <a:off x="476250" y="1349375"/>
          <a:ext cx="8234363" cy="4899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3513" name="Worksheet" r:id="rId4" imgW="11791843" imgH="7267590" progId="Excel.Sheet.8">
                  <p:embed/>
                </p:oleObj>
              </mc:Choice>
              <mc:Fallback>
                <p:oleObj name="Worksheet" r:id="rId4" imgW="11791843" imgH="726759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250" y="1349375"/>
                        <a:ext cx="8234363" cy="4899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235465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 descr="Parchment"/>
          <p:cNvSpPr>
            <a:spLocks noGrp="1" noChangeArrowheads="1"/>
          </p:cNvSpPr>
          <p:nvPr>
            <p:ph type="ctrTitle"/>
          </p:nvPr>
        </p:nvSpPr>
        <p:spPr>
          <a:xfrm>
            <a:off x="595313" y="1025525"/>
            <a:ext cx="7862887" cy="738188"/>
          </a:xfrm>
          <a:blipFill dpi="0" rotWithShape="1">
            <a:blip r:embed="rId2"/>
            <a:srcRect/>
            <a:tile tx="0" ty="0" sx="100000" sy="100000" flip="none" algn="tl"/>
          </a:blipFill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anchor="ctr">
            <a:spAutoFit/>
          </a:bodyPr>
          <a:lstStyle/>
          <a:p>
            <a:r>
              <a:rPr lang="en-US" altLang="en-US" sz="4200" b="1"/>
              <a:t>South Carolina’s Prison System</a:t>
            </a:r>
          </a:p>
        </p:txBody>
      </p:sp>
      <p:sp>
        <p:nvSpPr>
          <p:cNvPr id="250883" name="Text Box 3"/>
          <p:cNvSpPr txBox="1">
            <a:spLocks noChangeArrowheads="1"/>
          </p:cNvSpPr>
          <p:nvPr/>
        </p:nvSpPr>
        <p:spPr bwMode="auto">
          <a:xfrm>
            <a:off x="1872252" y="4850539"/>
            <a:ext cx="5616575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95300" algn="l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90600" algn="l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85900" algn="l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81200" algn="l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384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95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528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100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 smtClean="0">
                <a:solidFill>
                  <a:srgbClr val="000066"/>
                </a:solidFill>
              </a:rPr>
              <a:t>Inmates Sentenced to 1-Year or Less</a:t>
            </a:r>
            <a:endParaRPr lang="en-US" altLang="en-US" dirty="0">
              <a:solidFill>
                <a:srgbClr val="000066"/>
              </a:solidFill>
            </a:endParaRPr>
          </a:p>
          <a:p>
            <a:pPr algn="ctr"/>
            <a:endParaRPr lang="en-US" altLang="en-US" sz="2000" dirty="0">
              <a:solidFill>
                <a:srgbClr val="000066"/>
              </a:solidFill>
            </a:endParaRPr>
          </a:p>
        </p:txBody>
      </p:sp>
      <p:pic>
        <p:nvPicPr>
          <p:cNvPr id="250885" name="Picture 5" descr="gold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4675" y="2892425"/>
            <a:ext cx="2919413" cy="109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1711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2F1B6FF-F7F7-43EE-870D-536133645F08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357380" name="Rectangle 4"/>
          <p:cNvSpPr>
            <a:spLocks noChangeArrowheads="1"/>
          </p:cNvSpPr>
          <p:nvPr/>
        </p:nvSpPr>
        <p:spPr bwMode="auto">
          <a:xfrm>
            <a:off x="476250" y="158750"/>
            <a:ext cx="8228013" cy="11414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5C47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7381" name="Rectangle 5"/>
          <p:cNvSpPr>
            <a:spLocks noChangeArrowheads="1"/>
          </p:cNvSpPr>
          <p:nvPr/>
        </p:nvSpPr>
        <p:spPr bwMode="auto">
          <a:xfrm>
            <a:off x="609600" y="290513"/>
            <a:ext cx="7951788" cy="898525"/>
          </a:xfrm>
          <a:prstGeom prst="rect">
            <a:avLst/>
          </a:prstGeom>
          <a:noFill/>
          <a:ln w="38100">
            <a:solidFill>
              <a:srgbClr val="16005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5C47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046" tIns="49522" rIns="99046" bIns="49522" anchor="ctr"/>
          <a:lstStyle>
            <a:lvl1pPr algn="l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95300" algn="l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90600" algn="l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85900" algn="l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81200" algn="l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384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95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528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100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 sz="2600" b="0">
              <a:solidFill>
                <a:srgbClr val="160053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57382" name="Rectangle 6"/>
          <p:cNvSpPr>
            <a:spLocks noChangeArrowheads="1"/>
          </p:cNvSpPr>
          <p:nvPr/>
        </p:nvSpPr>
        <p:spPr bwMode="auto">
          <a:xfrm>
            <a:off x="1492250" y="241300"/>
            <a:ext cx="6999288" cy="919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16005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9046" tIns="49522" rIns="99046" bIns="49522" anchor="ctr"/>
          <a:lstStyle>
            <a:lvl1pPr defTabSz="990600"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defTabSz="990600"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defTabSz="990600"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defTabSz="990600"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defTabSz="990600"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defTabSz="990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defTabSz="990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defTabSz="990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defTabSz="990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 dirty="0" smtClean="0">
                <a:solidFill>
                  <a:srgbClr val="160053"/>
                </a:solidFill>
              </a:rPr>
              <a:t>Admissions with Sentence of 1-Year or Less,</a:t>
            </a:r>
          </a:p>
          <a:p>
            <a:r>
              <a:rPr lang="en-US" altLang="en-US" sz="2800" dirty="0" smtClean="0">
                <a:solidFill>
                  <a:srgbClr val="160053"/>
                </a:solidFill>
              </a:rPr>
              <a:t>FY 2017</a:t>
            </a:r>
            <a:endParaRPr lang="en-US" altLang="en-US" sz="2800" dirty="0">
              <a:solidFill>
                <a:srgbClr val="160053"/>
              </a:solidFill>
            </a:endParaRPr>
          </a:p>
        </p:txBody>
      </p:sp>
      <p:pic>
        <p:nvPicPr>
          <p:cNvPr id="357383" name="Picture 7" descr="gold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19" t="9410" r="66306" b="12546"/>
          <a:stretch>
            <a:fillRect/>
          </a:stretch>
        </p:blipFill>
        <p:spPr bwMode="auto">
          <a:xfrm>
            <a:off x="741363" y="376238"/>
            <a:ext cx="755650" cy="731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9277300"/>
              </p:ext>
            </p:extLst>
          </p:nvPr>
        </p:nvGraphicFramePr>
        <p:xfrm>
          <a:off x="476250" y="1425575"/>
          <a:ext cx="8274050" cy="4829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4505" name="Worksheet" r:id="rId4" imgW="11791843" imgH="7048620" progId="Excel.Sheet.8">
                  <p:embed/>
                </p:oleObj>
              </mc:Choice>
              <mc:Fallback>
                <p:oleObj name="Worksheet" r:id="rId4" imgW="11791843" imgH="704862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250" y="1425575"/>
                        <a:ext cx="8274050" cy="4829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271502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4663713"/>
              </p:ext>
            </p:extLst>
          </p:nvPr>
        </p:nvGraphicFramePr>
        <p:xfrm>
          <a:off x="514035" y="1431925"/>
          <a:ext cx="8142917" cy="470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5529" name="Worksheet" r:id="rId3" imgW="8582123" imgH="4848120" progId="Excel.Sheet.8">
                  <p:embed/>
                </p:oleObj>
              </mc:Choice>
              <mc:Fallback>
                <p:oleObj name="Worksheet" r:id="rId3" imgW="8582123" imgH="484812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035" y="1431925"/>
                        <a:ext cx="8142917" cy="4705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2F1B6FF-F7F7-43EE-870D-536133645F08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357380" name="Rectangle 4"/>
          <p:cNvSpPr>
            <a:spLocks noChangeArrowheads="1"/>
          </p:cNvSpPr>
          <p:nvPr/>
        </p:nvSpPr>
        <p:spPr bwMode="auto">
          <a:xfrm>
            <a:off x="476250" y="158750"/>
            <a:ext cx="8228013" cy="11414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5C47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7381" name="Rectangle 5"/>
          <p:cNvSpPr>
            <a:spLocks noChangeArrowheads="1"/>
          </p:cNvSpPr>
          <p:nvPr/>
        </p:nvSpPr>
        <p:spPr bwMode="auto">
          <a:xfrm>
            <a:off x="609600" y="290513"/>
            <a:ext cx="7951788" cy="898525"/>
          </a:xfrm>
          <a:prstGeom prst="rect">
            <a:avLst/>
          </a:prstGeom>
          <a:noFill/>
          <a:ln w="38100">
            <a:solidFill>
              <a:srgbClr val="16005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5C47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046" tIns="49522" rIns="99046" bIns="49522" anchor="ctr"/>
          <a:lstStyle>
            <a:lvl1pPr algn="l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95300" algn="l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90600" algn="l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85900" algn="l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81200" algn="l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384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95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528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100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 sz="2600" b="0">
              <a:solidFill>
                <a:srgbClr val="160053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57382" name="Rectangle 6"/>
          <p:cNvSpPr>
            <a:spLocks noChangeArrowheads="1"/>
          </p:cNvSpPr>
          <p:nvPr/>
        </p:nvSpPr>
        <p:spPr bwMode="auto">
          <a:xfrm>
            <a:off x="1492250" y="241300"/>
            <a:ext cx="6999288" cy="919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16005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9046" tIns="49522" rIns="99046" bIns="49522" anchor="ctr"/>
          <a:lstStyle>
            <a:lvl1pPr defTabSz="990600"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defTabSz="990600"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defTabSz="990600"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defTabSz="990600"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defTabSz="990600"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defTabSz="990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defTabSz="990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defTabSz="990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defTabSz="990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 dirty="0" smtClean="0">
                <a:solidFill>
                  <a:srgbClr val="160053"/>
                </a:solidFill>
              </a:rPr>
              <a:t>MSO Distribution for Sentences of 1-Year or Less, June 30, 2017</a:t>
            </a:r>
            <a:endParaRPr lang="en-US" altLang="en-US" sz="2400" dirty="0">
              <a:solidFill>
                <a:srgbClr val="160053"/>
              </a:solidFill>
            </a:endParaRPr>
          </a:p>
        </p:txBody>
      </p:sp>
      <p:pic>
        <p:nvPicPr>
          <p:cNvPr id="357383" name="Picture 7" descr="goldlogo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19" t="9410" r="66306" b="12546"/>
          <a:stretch>
            <a:fillRect/>
          </a:stretch>
        </p:blipFill>
        <p:spPr bwMode="auto">
          <a:xfrm>
            <a:off x="741363" y="376238"/>
            <a:ext cx="755650" cy="731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900989" y="2225842"/>
            <a:ext cx="6737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(433)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92642" y="3280610"/>
            <a:ext cx="6737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(299)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42977" y="3712408"/>
            <a:ext cx="6737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(234)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987013" y="4020185"/>
            <a:ext cx="6737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(196)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402728" y="4425248"/>
            <a:ext cx="6737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(128)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61827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2F1B6FF-F7F7-43EE-870D-536133645F08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357380" name="Rectangle 4"/>
          <p:cNvSpPr>
            <a:spLocks noChangeArrowheads="1"/>
          </p:cNvSpPr>
          <p:nvPr/>
        </p:nvSpPr>
        <p:spPr bwMode="auto">
          <a:xfrm>
            <a:off x="476250" y="158750"/>
            <a:ext cx="8228013" cy="11414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5C47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7381" name="Rectangle 5"/>
          <p:cNvSpPr>
            <a:spLocks noChangeArrowheads="1"/>
          </p:cNvSpPr>
          <p:nvPr/>
        </p:nvSpPr>
        <p:spPr bwMode="auto">
          <a:xfrm>
            <a:off x="609600" y="290513"/>
            <a:ext cx="7951788" cy="898525"/>
          </a:xfrm>
          <a:prstGeom prst="rect">
            <a:avLst/>
          </a:prstGeom>
          <a:noFill/>
          <a:ln w="38100">
            <a:solidFill>
              <a:srgbClr val="16005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5C47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046" tIns="49522" rIns="99046" bIns="49522" anchor="ctr"/>
          <a:lstStyle>
            <a:lvl1pPr algn="l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95300" algn="l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90600" algn="l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85900" algn="l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81200" algn="l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384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95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528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100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 sz="2600" b="0">
              <a:solidFill>
                <a:srgbClr val="160053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57382" name="Rectangle 6"/>
          <p:cNvSpPr>
            <a:spLocks noChangeArrowheads="1"/>
          </p:cNvSpPr>
          <p:nvPr/>
        </p:nvSpPr>
        <p:spPr bwMode="auto">
          <a:xfrm>
            <a:off x="1492250" y="241300"/>
            <a:ext cx="6999288" cy="919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16005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9046" tIns="49522" rIns="99046" bIns="49522" anchor="ctr"/>
          <a:lstStyle>
            <a:lvl1pPr defTabSz="990600"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defTabSz="990600"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defTabSz="990600"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defTabSz="990600"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defTabSz="990600"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defTabSz="990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defTabSz="990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defTabSz="990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defTabSz="990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 dirty="0" smtClean="0">
                <a:solidFill>
                  <a:srgbClr val="160053"/>
                </a:solidFill>
              </a:rPr>
              <a:t>Top 5 Committing Counties for Sentences of 1-Year or Less, FY 2017</a:t>
            </a:r>
            <a:endParaRPr lang="en-US" altLang="en-US" sz="2800" dirty="0">
              <a:solidFill>
                <a:srgbClr val="160053"/>
              </a:solidFill>
            </a:endParaRPr>
          </a:p>
        </p:txBody>
      </p:sp>
      <p:pic>
        <p:nvPicPr>
          <p:cNvPr id="357383" name="Picture 7" descr="gold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19" t="9410" r="66306" b="12546"/>
          <a:stretch>
            <a:fillRect/>
          </a:stretch>
        </p:blipFill>
        <p:spPr bwMode="auto">
          <a:xfrm>
            <a:off x="741363" y="376238"/>
            <a:ext cx="755650" cy="731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8280086"/>
              </p:ext>
            </p:extLst>
          </p:nvPr>
        </p:nvGraphicFramePr>
        <p:xfrm>
          <a:off x="609600" y="1417639"/>
          <a:ext cx="8078788" cy="4830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6553" name="Worksheet" r:id="rId4" imgW="11782388" imgH="6791310" progId="Excel.Sheet.8">
                  <p:embed/>
                </p:oleObj>
              </mc:Choice>
              <mc:Fallback>
                <p:oleObj name="Worksheet" r:id="rId4" imgW="11782388" imgH="679131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417639"/>
                        <a:ext cx="8078788" cy="4830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005869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2F1B6FF-F7F7-43EE-870D-536133645F08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357380" name="Rectangle 4"/>
          <p:cNvSpPr>
            <a:spLocks noChangeArrowheads="1"/>
          </p:cNvSpPr>
          <p:nvPr/>
        </p:nvSpPr>
        <p:spPr bwMode="auto">
          <a:xfrm>
            <a:off x="476250" y="158750"/>
            <a:ext cx="8228013" cy="11414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5C47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7381" name="Rectangle 5"/>
          <p:cNvSpPr>
            <a:spLocks noChangeArrowheads="1"/>
          </p:cNvSpPr>
          <p:nvPr/>
        </p:nvSpPr>
        <p:spPr bwMode="auto">
          <a:xfrm>
            <a:off x="609600" y="290513"/>
            <a:ext cx="7951788" cy="898525"/>
          </a:xfrm>
          <a:prstGeom prst="rect">
            <a:avLst/>
          </a:prstGeom>
          <a:noFill/>
          <a:ln w="38100">
            <a:solidFill>
              <a:srgbClr val="16005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5C47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046" tIns="49522" rIns="99046" bIns="49522" anchor="ctr"/>
          <a:lstStyle>
            <a:lvl1pPr algn="l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95300" algn="l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90600" algn="l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85900" algn="l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81200" algn="l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384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95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528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100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 sz="2600" b="0">
              <a:solidFill>
                <a:srgbClr val="160053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57382" name="Rectangle 6"/>
          <p:cNvSpPr>
            <a:spLocks noChangeArrowheads="1"/>
          </p:cNvSpPr>
          <p:nvPr/>
        </p:nvSpPr>
        <p:spPr bwMode="auto">
          <a:xfrm>
            <a:off x="1492250" y="241300"/>
            <a:ext cx="6999288" cy="919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16005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9046" tIns="49522" rIns="99046" bIns="49522" anchor="ctr"/>
          <a:lstStyle>
            <a:lvl1pPr defTabSz="990600"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defTabSz="990600"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defTabSz="990600"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defTabSz="990600"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defTabSz="990600"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defTabSz="990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defTabSz="990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defTabSz="990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defTabSz="990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 dirty="0" smtClean="0">
                <a:solidFill>
                  <a:srgbClr val="160053"/>
                </a:solidFill>
              </a:rPr>
              <a:t>Initial Assignment for Male Admissions</a:t>
            </a:r>
            <a:r>
              <a:rPr lang="en-US" altLang="en-US" sz="2800" dirty="0">
                <a:solidFill>
                  <a:srgbClr val="160053"/>
                </a:solidFill>
              </a:rPr>
              <a:t> </a:t>
            </a:r>
            <a:endParaRPr lang="en-US" altLang="en-US" sz="2800" dirty="0" smtClean="0">
              <a:solidFill>
                <a:srgbClr val="160053"/>
              </a:solidFill>
            </a:endParaRPr>
          </a:p>
          <a:p>
            <a:r>
              <a:rPr lang="en-US" altLang="en-US" sz="2800" dirty="0" smtClean="0">
                <a:solidFill>
                  <a:srgbClr val="160053"/>
                </a:solidFill>
              </a:rPr>
              <a:t>with Sentence of 1-Year or Less, FY 2017</a:t>
            </a:r>
            <a:endParaRPr lang="en-US" altLang="en-US" sz="2800" dirty="0">
              <a:solidFill>
                <a:srgbClr val="160053"/>
              </a:solidFill>
            </a:endParaRPr>
          </a:p>
        </p:txBody>
      </p:sp>
      <p:pic>
        <p:nvPicPr>
          <p:cNvPr id="357383" name="Picture 7" descr="gold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19" t="9410" r="66306" b="12546"/>
          <a:stretch>
            <a:fillRect/>
          </a:stretch>
        </p:blipFill>
        <p:spPr bwMode="auto">
          <a:xfrm>
            <a:off x="741363" y="376238"/>
            <a:ext cx="755650" cy="731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7335864"/>
              </p:ext>
            </p:extLst>
          </p:nvPr>
        </p:nvGraphicFramePr>
        <p:xfrm>
          <a:off x="924995" y="1382713"/>
          <a:ext cx="7823401" cy="49484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7578" name="Worksheet" r:id="rId4" imgW="10944166" imgH="6800760" progId="Excel.Sheet.8">
                  <p:embed/>
                </p:oleObj>
              </mc:Choice>
              <mc:Fallback>
                <p:oleObj name="Worksheet" r:id="rId4" imgW="10944166" imgH="680076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4995" y="1382713"/>
                        <a:ext cx="7823401" cy="49484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8430394"/>
              </p:ext>
            </p:extLst>
          </p:nvPr>
        </p:nvGraphicFramePr>
        <p:xfrm>
          <a:off x="476250" y="1510303"/>
          <a:ext cx="2070100" cy="20632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69076"/>
                <a:gridCol w="691424"/>
                <a:gridCol w="609600"/>
              </a:tblGrid>
              <a:tr h="4585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Assigned Level</a:t>
                      </a:r>
                      <a:endParaRPr lang="en-US" sz="1000" b="1" i="0" u="none" strike="noStrike" dirty="0">
                        <a:effectLst/>
                        <a:latin typeface="Genev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Number of Inmates</a:t>
                      </a:r>
                      <a:endParaRPr lang="en-US" sz="1000" b="1" i="0" u="none" strike="noStrike" dirty="0">
                        <a:effectLst/>
                        <a:latin typeface="Genev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Percent</a:t>
                      </a:r>
                      <a:endParaRPr lang="en-US" sz="1000" b="1" i="0" u="none" strike="noStrike" dirty="0">
                        <a:effectLst/>
                        <a:latin typeface="Genev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292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  1A</a:t>
                      </a:r>
                      <a:endParaRPr lang="en-US" sz="1000" b="0" i="0" u="none" strike="noStrike" dirty="0">
                        <a:effectLst/>
                        <a:latin typeface="Genev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12</a:t>
                      </a:r>
                      <a:endParaRPr lang="en-US" sz="1000" b="0" i="0" u="none" strike="noStrike">
                        <a:effectLst/>
                        <a:latin typeface="Genev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0.72%</a:t>
                      </a:r>
                      <a:endParaRPr lang="en-US" sz="1000" b="0" i="0" u="none" strike="noStrike">
                        <a:effectLst/>
                        <a:latin typeface="Genev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92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  1B</a:t>
                      </a:r>
                      <a:endParaRPr lang="en-US" sz="1000" b="0" i="0" u="none" strike="noStrike" dirty="0">
                        <a:effectLst/>
                        <a:latin typeface="Genev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61</a:t>
                      </a:r>
                      <a:endParaRPr lang="en-US" sz="1000" b="0" i="0" u="none" strike="noStrike">
                        <a:effectLst/>
                        <a:latin typeface="Genev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3.64%</a:t>
                      </a:r>
                      <a:endParaRPr lang="en-US" sz="1000" b="0" i="0" u="none" strike="noStrike">
                        <a:effectLst/>
                        <a:latin typeface="Genev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92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 2</a:t>
                      </a:r>
                      <a:endParaRPr lang="en-US" sz="1000" b="0" i="0" u="none" strike="noStrike" dirty="0">
                        <a:effectLst/>
                        <a:latin typeface="Genev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575</a:t>
                      </a:r>
                      <a:endParaRPr lang="en-US" sz="1000" b="0" i="0" u="none" strike="noStrike" dirty="0">
                        <a:effectLst/>
                        <a:latin typeface="Genev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34.35%</a:t>
                      </a:r>
                      <a:endParaRPr lang="en-US" sz="1000" b="0" i="0" u="none" strike="noStrike">
                        <a:effectLst/>
                        <a:latin typeface="Genev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92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 3</a:t>
                      </a:r>
                      <a:endParaRPr lang="en-US" sz="1000" b="0" i="0" u="none" strike="noStrike" dirty="0">
                        <a:effectLst/>
                        <a:latin typeface="Genev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31</a:t>
                      </a:r>
                      <a:endParaRPr lang="en-US" sz="1000" b="0" i="0" u="none" strike="noStrike" dirty="0">
                        <a:effectLst/>
                        <a:latin typeface="Genev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1.85%</a:t>
                      </a:r>
                      <a:endParaRPr lang="en-US" sz="1000" b="0" i="0" u="none" strike="noStrike" dirty="0">
                        <a:effectLst/>
                        <a:latin typeface="Genev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92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Released</a:t>
                      </a:r>
                      <a:endParaRPr lang="en-US" sz="1000" b="0" i="0" u="none" strike="noStrike" dirty="0">
                        <a:effectLst/>
                        <a:latin typeface="Genev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994</a:t>
                      </a:r>
                      <a:endParaRPr lang="en-US" sz="1000" b="0" i="0" u="none" strike="noStrike" dirty="0">
                        <a:effectLst/>
                        <a:latin typeface="Genev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59.38%</a:t>
                      </a:r>
                      <a:endParaRPr lang="en-US" sz="1000" b="0" i="0" u="none" strike="noStrike" dirty="0">
                        <a:effectLst/>
                        <a:latin typeface="Genev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92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Not Assigned</a:t>
                      </a:r>
                      <a:endParaRPr lang="en-US" sz="1000" b="0" i="0" u="none" strike="noStrike" dirty="0">
                        <a:effectLst/>
                        <a:latin typeface="Genev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effectLst/>
                        <a:latin typeface="Genev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0.06%</a:t>
                      </a:r>
                      <a:endParaRPr lang="en-US" sz="1000" b="0" i="0" u="none" strike="noStrike" dirty="0">
                        <a:effectLst/>
                        <a:latin typeface="Genev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92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</a:rPr>
                        <a:t>Total</a:t>
                      </a:r>
                      <a:endParaRPr lang="en-US" sz="1000" b="1" i="0" u="none" strike="noStrike" dirty="0">
                        <a:effectLst/>
                        <a:latin typeface="Genev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</a:rPr>
                        <a:t>1674</a:t>
                      </a:r>
                      <a:endParaRPr lang="en-US" sz="1000" b="1" i="0" u="none" strike="noStrike">
                        <a:effectLst/>
                        <a:latin typeface="Genev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100%</a:t>
                      </a:r>
                      <a:endParaRPr lang="en-US" sz="1000" b="1" i="0" u="none" strike="noStrike" dirty="0">
                        <a:effectLst/>
                        <a:latin typeface="Genev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1561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2F1B6FF-F7F7-43EE-870D-536133645F08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357380" name="Rectangle 4"/>
          <p:cNvSpPr>
            <a:spLocks noChangeArrowheads="1"/>
          </p:cNvSpPr>
          <p:nvPr/>
        </p:nvSpPr>
        <p:spPr bwMode="auto">
          <a:xfrm>
            <a:off x="476250" y="158750"/>
            <a:ext cx="8228013" cy="11414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5C47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7381" name="Rectangle 5"/>
          <p:cNvSpPr>
            <a:spLocks noChangeArrowheads="1"/>
          </p:cNvSpPr>
          <p:nvPr/>
        </p:nvSpPr>
        <p:spPr bwMode="auto">
          <a:xfrm>
            <a:off x="609600" y="290513"/>
            <a:ext cx="7951788" cy="898525"/>
          </a:xfrm>
          <a:prstGeom prst="rect">
            <a:avLst/>
          </a:prstGeom>
          <a:noFill/>
          <a:ln w="38100">
            <a:solidFill>
              <a:srgbClr val="16005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5C47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046" tIns="49522" rIns="99046" bIns="49522" anchor="ctr"/>
          <a:lstStyle>
            <a:lvl1pPr algn="l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95300" algn="l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90600" algn="l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85900" algn="l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81200" algn="l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384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95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528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100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 sz="2600" b="0">
              <a:solidFill>
                <a:srgbClr val="160053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57382" name="Rectangle 6"/>
          <p:cNvSpPr>
            <a:spLocks noChangeArrowheads="1"/>
          </p:cNvSpPr>
          <p:nvPr/>
        </p:nvSpPr>
        <p:spPr bwMode="auto">
          <a:xfrm>
            <a:off x="1492250" y="241300"/>
            <a:ext cx="6999288" cy="919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16005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9046" tIns="49522" rIns="99046" bIns="49522" anchor="ctr"/>
          <a:lstStyle>
            <a:lvl1pPr defTabSz="990600"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defTabSz="990600"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defTabSz="990600"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defTabSz="990600"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defTabSz="990600"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defTabSz="990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defTabSz="990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defTabSz="990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defTabSz="990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 dirty="0" smtClean="0">
                <a:solidFill>
                  <a:srgbClr val="160053"/>
                </a:solidFill>
              </a:rPr>
              <a:t>Male Admissions</a:t>
            </a:r>
            <a:r>
              <a:rPr lang="en-US" altLang="en-US" sz="2800" dirty="0">
                <a:solidFill>
                  <a:srgbClr val="160053"/>
                </a:solidFill>
              </a:rPr>
              <a:t> </a:t>
            </a:r>
            <a:r>
              <a:rPr lang="en-US" altLang="en-US" sz="2800" dirty="0" smtClean="0">
                <a:solidFill>
                  <a:srgbClr val="160053"/>
                </a:solidFill>
              </a:rPr>
              <a:t>with Detainers Serving Sentence of 1-Year or Less, FY 2017</a:t>
            </a:r>
            <a:endParaRPr lang="en-US" altLang="en-US" sz="2800" dirty="0">
              <a:solidFill>
                <a:srgbClr val="160053"/>
              </a:solidFill>
            </a:endParaRPr>
          </a:p>
        </p:txBody>
      </p:sp>
      <p:pic>
        <p:nvPicPr>
          <p:cNvPr id="357383" name="Picture 7" descr="gold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19" t="9410" r="66306" b="12546"/>
          <a:stretch>
            <a:fillRect/>
          </a:stretch>
        </p:blipFill>
        <p:spPr bwMode="auto">
          <a:xfrm>
            <a:off x="741363" y="376238"/>
            <a:ext cx="755650" cy="731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9292228"/>
              </p:ext>
            </p:extLst>
          </p:nvPr>
        </p:nvGraphicFramePr>
        <p:xfrm>
          <a:off x="609600" y="1349375"/>
          <a:ext cx="7993063" cy="4899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8601" name="Worksheet" r:id="rId4" imgW="11087066" imgH="6677100" progId="Excel.Sheet.8">
                  <p:embed/>
                </p:oleObj>
              </mc:Choice>
              <mc:Fallback>
                <p:oleObj name="Worksheet" r:id="rId4" imgW="11087066" imgH="667710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349375"/>
                        <a:ext cx="7993063" cy="4899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453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2F1B6FF-F7F7-43EE-870D-536133645F08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357380" name="Rectangle 4"/>
          <p:cNvSpPr>
            <a:spLocks noChangeArrowheads="1"/>
          </p:cNvSpPr>
          <p:nvPr/>
        </p:nvSpPr>
        <p:spPr bwMode="auto">
          <a:xfrm>
            <a:off x="476250" y="158750"/>
            <a:ext cx="8228013" cy="11414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5C47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7381" name="Rectangle 5"/>
          <p:cNvSpPr>
            <a:spLocks noChangeArrowheads="1"/>
          </p:cNvSpPr>
          <p:nvPr/>
        </p:nvSpPr>
        <p:spPr bwMode="auto">
          <a:xfrm>
            <a:off x="609600" y="290513"/>
            <a:ext cx="7951788" cy="898525"/>
          </a:xfrm>
          <a:prstGeom prst="rect">
            <a:avLst/>
          </a:prstGeom>
          <a:noFill/>
          <a:ln w="38100">
            <a:solidFill>
              <a:srgbClr val="16005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5C47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046" tIns="49522" rIns="99046" bIns="49522" anchor="ctr"/>
          <a:lstStyle>
            <a:lvl1pPr algn="l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95300" algn="l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90600" algn="l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85900" algn="l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81200" algn="l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384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95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528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100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 sz="2600" b="0">
              <a:solidFill>
                <a:srgbClr val="160053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57382" name="Rectangle 6"/>
          <p:cNvSpPr>
            <a:spLocks noChangeArrowheads="1"/>
          </p:cNvSpPr>
          <p:nvPr/>
        </p:nvSpPr>
        <p:spPr bwMode="auto">
          <a:xfrm>
            <a:off x="1492250" y="241300"/>
            <a:ext cx="6999288" cy="919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16005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9046" tIns="49522" rIns="99046" bIns="49522" anchor="ctr"/>
          <a:lstStyle>
            <a:lvl1pPr defTabSz="990600"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defTabSz="990600"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defTabSz="990600"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defTabSz="990600"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defTabSz="990600"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defTabSz="990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defTabSz="990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defTabSz="990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defTabSz="990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 dirty="0" smtClean="0">
                <a:solidFill>
                  <a:srgbClr val="160053"/>
                </a:solidFill>
              </a:rPr>
              <a:t>Time Served by Released SCDC Inmates </a:t>
            </a:r>
          </a:p>
          <a:p>
            <a:r>
              <a:rPr lang="en-US" altLang="en-US" sz="2800" dirty="0" smtClean="0">
                <a:solidFill>
                  <a:srgbClr val="160053"/>
                </a:solidFill>
              </a:rPr>
              <a:t>Sentenced to 1-Year or Less, FY 2017</a:t>
            </a:r>
            <a:endParaRPr lang="en-US" altLang="en-US" sz="2800" dirty="0">
              <a:solidFill>
                <a:srgbClr val="160053"/>
              </a:solidFill>
            </a:endParaRPr>
          </a:p>
        </p:txBody>
      </p:sp>
      <p:pic>
        <p:nvPicPr>
          <p:cNvPr id="357383" name="Picture 7" descr="gold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19" t="9410" r="66306" b="12546"/>
          <a:stretch>
            <a:fillRect/>
          </a:stretch>
        </p:blipFill>
        <p:spPr bwMode="auto">
          <a:xfrm>
            <a:off x="741363" y="376238"/>
            <a:ext cx="755650" cy="731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Object 8"/>
          <p:cNvGraphicFramePr>
            <a:graphicFrameLocks noChangeAspect="1"/>
          </p:cNvGraphicFramePr>
          <p:nvPr>
            <p:extLst/>
          </p:nvPr>
        </p:nvGraphicFramePr>
        <p:xfrm>
          <a:off x="609600" y="1382713"/>
          <a:ext cx="7418388" cy="4808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25" name="Worksheet" r:id="rId4" imgW="8991645" imgH="6315030" progId="Excel.Sheet.8">
                  <p:embed/>
                </p:oleObj>
              </mc:Choice>
              <mc:Fallback>
                <p:oleObj name="Worksheet" r:id="rId4" imgW="8991645" imgH="631503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382713"/>
                        <a:ext cx="7418388" cy="4808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158837" y="5793971"/>
            <a:ext cx="11637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Males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497484" y="5793971"/>
            <a:ext cx="11637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Females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3665912" y="2094807"/>
            <a:ext cx="0" cy="3588887"/>
          </a:xfrm>
          <a:prstGeom prst="line">
            <a:avLst/>
          </a:prstGeom>
          <a:noFill/>
          <a:ln w="3175" cap="flat" cmpd="sng" algn="ctr">
            <a:solidFill>
              <a:srgbClr val="160053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Straight Connector 15"/>
          <p:cNvCxnSpPr/>
          <p:nvPr/>
        </p:nvCxnSpPr>
        <p:spPr bwMode="auto">
          <a:xfrm>
            <a:off x="5117871" y="3707475"/>
            <a:ext cx="0" cy="1984532"/>
          </a:xfrm>
          <a:prstGeom prst="line">
            <a:avLst/>
          </a:prstGeom>
          <a:noFill/>
          <a:ln w="3175" cap="flat" cmpd="sng" algn="ctr">
            <a:solidFill>
              <a:srgbClr val="160053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5900319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2F1B6FF-F7F7-43EE-870D-536133645F08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357380" name="Rectangle 4"/>
          <p:cNvSpPr>
            <a:spLocks noChangeArrowheads="1"/>
          </p:cNvSpPr>
          <p:nvPr/>
        </p:nvSpPr>
        <p:spPr bwMode="auto">
          <a:xfrm>
            <a:off x="476250" y="158750"/>
            <a:ext cx="8228013" cy="11414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5C47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7381" name="Rectangle 5"/>
          <p:cNvSpPr>
            <a:spLocks noChangeArrowheads="1"/>
          </p:cNvSpPr>
          <p:nvPr/>
        </p:nvSpPr>
        <p:spPr bwMode="auto">
          <a:xfrm>
            <a:off x="609600" y="290513"/>
            <a:ext cx="7951788" cy="898525"/>
          </a:xfrm>
          <a:prstGeom prst="rect">
            <a:avLst/>
          </a:prstGeom>
          <a:noFill/>
          <a:ln w="38100">
            <a:solidFill>
              <a:srgbClr val="16005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5C47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046" tIns="49522" rIns="99046" bIns="49522" anchor="ctr"/>
          <a:lstStyle>
            <a:lvl1pPr algn="l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95300" algn="l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90600" algn="l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85900" algn="l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81200" algn="l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384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95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528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100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 sz="2600" b="0">
              <a:solidFill>
                <a:srgbClr val="160053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57382" name="Rectangle 6"/>
          <p:cNvSpPr>
            <a:spLocks noChangeArrowheads="1"/>
          </p:cNvSpPr>
          <p:nvPr/>
        </p:nvSpPr>
        <p:spPr bwMode="auto">
          <a:xfrm>
            <a:off x="1492250" y="241300"/>
            <a:ext cx="6999288" cy="919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16005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9046" tIns="49522" rIns="99046" bIns="49522" anchor="ctr"/>
          <a:lstStyle>
            <a:lvl1pPr defTabSz="990600"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defTabSz="990600"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defTabSz="990600"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defTabSz="990600"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defTabSz="990600"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defTabSz="990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defTabSz="990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defTabSz="990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defTabSz="990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 dirty="0" smtClean="0">
                <a:solidFill>
                  <a:srgbClr val="160053"/>
                </a:solidFill>
              </a:rPr>
              <a:t>Distribution of Time Served by Male Inmates Sentenced to 1-Year or Less, FY 2017</a:t>
            </a:r>
            <a:endParaRPr lang="en-US" altLang="en-US" sz="2400" dirty="0">
              <a:solidFill>
                <a:srgbClr val="160053"/>
              </a:solidFill>
            </a:endParaRPr>
          </a:p>
        </p:txBody>
      </p:sp>
      <p:pic>
        <p:nvPicPr>
          <p:cNvPr id="357383" name="Picture 7" descr="gold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19" t="9410" r="66306" b="12546"/>
          <a:stretch>
            <a:fillRect/>
          </a:stretch>
        </p:blipFill>
        <p:spPr bwMode="auto">
          <a:xfrm>
            <a:off x="741363" y="376238"/>
            <a:ext cx="755650" cy="731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9938281"/>
              </p:ext>
            </p:extLst>
          </p:nvPr>
        </p:nvGraphicFramePr>
        <p:xfrm>
          <a:off x="476250" y="1514475"/>
          <a:ext cx="8228013" cy="4611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691" name="Worksheet" r:id="rId4" imgW="11791843" imgH="6134130" progId="Excel.Sheet.8">
                  <p:embed/>
                </p:oleObj>
              </mc:Choice>
              <mc:Fallback>
                <p:oleObj name="Worksheet" r:id="rId4" imgW="11791843" imgH="613413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250" y="1514475"/>
                        <a:ext cx="8228013" cy="4611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820468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2F1B6FF-F7F7-43EE-870D-536133645F08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357380" name="Rectangle 4"/>
          <p:cNvSpPr>
            <a:spLocks noChangeArrowheads="1"/>
          </p:cNvSpPr>
          <p:nvPr/>
        </p:nvSpPr>
        <p:spPr bwMode="auto">
          <a:xfrm>
            <a:off x="476250" y="158750"/>
            <a:ext cx="8228013" cy="11414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5C47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7381" name="Rectangle 5"/>
          <p:cNvSpPr>
            <a:spLocks noChangeArrowheads="1"/>
          </p:cNvSpPr>
          <p:nvPr/>
        </p:nvSpPr>
        <p:spPr bwMode="auto">
          <a:xfrm>
            <a:off x="609600" y="290513"/>
            <a:ext cx="7951788" cy="898525"/>
          </a:xfrm>
          <a:prstGeom prst="rect">
            <a:avLst/>
          </a:prstGeom>
          <a:noFill/>
          <a:ln w="38100">
            <a:solidFill>
              <a:srgbClr val="16005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5C47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046" tIns="49522" rIns="99046" bIns="49522" anchor="ctr"/>
          <a:lstStyle>
            <a:lvl1pPr algn="l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95300" algn="l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90600" algn="l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85900" algn="l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81200" algn="l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384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95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528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100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 sz="2600" b="0">
              <a:solidFill>
                <a:srgbClr val="160053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57382" name="Rectangle 6"/>
          <p:cNvSpPr>
            <a:spLocks noChangeArrowheads="1"/>
          </p:cNvSpPr>
          <p:nvPr/>
        </p:nvSpPr>
        <p:spPr bwMode="auto">
          <a:xfrm>
            <a:off x="1492250" y="241300"/>
            <a:ext cx="6999288" cy="919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16005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9046" tIns="49522" rIns="99046" bIns="49522" anchor="ctr"/>
          <a:lstStyle>
            <a:lvl1pPr defTabSz="990600"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defTabSz="990600"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defTabSz="990600"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defTabSz="990600"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defTabSz="990600"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defTabSz="990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defTabSz="990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defTabSz="990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defTabSz="990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 dirty="0" smtClean="0">
                <a:solidFill>
                  <a:srgbClr val="160053"/>
                </a:solidFill>
              </a:rPr>
              <a:t>Distribution of Time Served by Female Inmates Sentenced to 1-Year or Less, FY 2017</a:t>
            </a:r>
            <a:endParaRPr lang="en-US" altLang="en-US" sz="2400" dirty="0">
              <a:solidFill>
                <a:srgbClr val="160053"/>
              </a:solidFill>
            </a:endParaRPr>
          </a:p>
        </p:txBody>
      </p:sp>
      <p:pic>
        <p:nvPicPr>
          <p:cNvPr id="357383" name="Picture 7" descr="gold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19" t="9410" r="66306" b="12546"/>
          <a:stretch>
            <a:fillRect/>
          </a:stretch>
        </p:blipFill>
        <p:spPr bwMode="auto">
          <a:xfrm>
            <a:off x="741363" y="376238"/>
            <a:ext cx="755650" cy="731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5452385"/>
              </p:ext>
            </p:extLst>
          </p:nvPr>
        </p:nvGraphicFramePr>
        <p:xfrm>
          <a:off x="476250" y="1514475"/>
          <a:ext cx="8228013" cy="4725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666" name="Worksheet" r:id="rId4" imgW="11791843" imgH="6286410" progId="Excel.Sheet.8">
                  <p:embed/>
                </p:oleObj>
              </mc:Choice>
              <mc:Fallback>
                <p:oleObj name="Worksheet" r:id="rId4" imgW="11791843" imgH="628641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250" y="1514475"/>
                        <a:ext cx="8228013" cy="4725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8482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2F1B6FF-F7F7-43EE-870D-536133645F08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357380" name="Rectangle 4"/>
          <p:cNvSpPr>
            <a:spLocks noChangeArrowheads="1"/>
          </p:cNvSpPr>
          <p:nvPr/>
        </p:nvSpPr>
        <p:spPr bwMode="auto">
          <a:xfrm>
            <a:off x="476250" y="158750"/>
            <a:ext cx="8228013" cy="11414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5C47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7381" name="Rectangle 5"/>
          <p:cNvSpPr>
            <a:spLocks noChangeArrowheads="1"/>
          </p:cNvSpPr>
          <p:nvPr/>
        </p:nvSpPr>
        <p:spPr bwMode="auto">
          <a:xfrm>
            <a:off x="609600" y="290513"/>
            <a:ext cx="7951788" cy="898525"/>
          </a:xfrm>
          <a:prstGeom prst="rect">
            <a:avLst/>
          </a:prstGeom>
          <a:noFill/>
          <a:ln w="38100">
            <a:solidFill>
              <a:srgbClr val="16005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5C47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046" tIns="49522" rIns="99046" bIns="49522" anchor="ctr"/>
          <a:lstStyle>
            <a:lvl1pPr algn="l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95300" algn="l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90600" algn="l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85900" algn="l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81200" algn="l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384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95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528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100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 sz="2600" b="0">
              <a:solidFill>
                <a:srgbClr val="160053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57382" name="Rectangle 6"/>
          <p:cNvSpPr>
            <a:spLocks noChangeArrowheads="1"/>
          </p:cNvSpPr>
          <p:nvPr/>
        </p:nvSpPr>
        <p:spPr bwMode="auto">
          <a:xfrm>
            <a:off x="1492250" y="241300"/>
            <a:ext cx="6999288" cy="919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16005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9046" tIns="49522" rIns="99046" bIns="49522" anchor="ctr"/>
          <a:lstStyle>
            <a:lvl1pPr defTabSz="990600"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defTabSz="990600"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defTabSz="990600"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defTabSz="990600"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defTabSz="990600"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defTabSz="990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defTabSz="990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defTabSz="990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defTabSz="990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 dirty="0">
                <a:solidFill>
                  <a:srgbClr val="160053"/>
                </a:solidFill>
              </a:rPr>
              <a:t>Annual Violent and Non-Violent Admissions</a:t>
            </a:r>
            <a:br>
              <a:rPr lang="en-US" altLang="en-US" sz="2800" dirty="0">
                <a:solidFill>
                  <a:srgbClr val="160053"/>
                </a:solidFill>
              </a:rPr>
            </a:br>
            <a:r>
              <a:rPr lang="en-US" altLang="en-US" sz="2800" dirty="0">
                <a:solidFill>
                  <a:srgbClr val="160053"/>
                </a:solidFill>
              </a:rPr>
              <a:t>Fiscal Years 2009 - </a:t>
            </a:r>
            <a:r>
              <a:rPr lang="en-US" altLang="en-US" sz="2800" dirty="0" smtClean="0">
                <a:solidFill>
                  <a:srgbClr val="160053"/>
                </a:solidFill>
              </a:rPr>
              <a:t>2017</a:t>
            </a:r>
            <a:endParaRPr lang="en-US" altLang="en-US" sz="2800" dirty="0">
              <a:solidFill>
                <a:srgbClr val="160053"/>
              </a:solidFill>
            </a:endParaRPr>
          </a:p>
        </p:txBody>
      </p:sp>
      <p:pic>
        <p:nvPicPr>
          <p:cNvPr id="357383" name="Picture 7" descr="gold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19" t="9410" r="66306" b="12546"/>
          <a:stretch>
            <a:fillRect/>
          </a:stretch>
        </p:blipFill>
        <p:spPr bwMode="auto">
          <a:xfrm>
            <a:off x="741363" y="376238"/>
            <a:ext cx="755650" cy="731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7905864"/>
              </p:ext>
            </p:extLst>
          </p:nvPr>
        </p:nvGraphicFramePr>
        <p:xfrm>
          <a:off x="476250" y="1349375"/>
          <a:ext cx="8234363" cy="5008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7546" name="Worksheet" r:id="rId4" imgW="8677210" imgH="5438880" progId="Excel.Sheet.8">
                  <p:embed/>
                </p:oleObj>
              </mc:Choice>
              <mc:Fallback>
                <p:oleObj name="Worksheet" r:id="rId4" imgW="8677210" imgH="543888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250" y="1349375"/>
                        <a:ext cx="8234363" cy="5008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2F1B6FF-F7F7-43EE-870D-536133645F08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357380" name="Rectangle 4"/>
          <p:cNvSpPr>
            <a:spLocks noChangeArrowheads="1"/>
          </p:cNvSpPr>
          <p:nvPr/>
        </p:nvSpPr>
        <p:spPr bwMode="auto">
          <a:xfrm>
            <a:off x="476250" y="158750"/>
            <a:ext cx="8228013" cy="11414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5C47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7381" name="Rectangle 5"/>
          <p:cNvSpPr>
            <a:spLocks noChangeArrowheads="1"/>
          </p:cNvSpPr>
          <p:nvPr/>
        </p:nvSpPr>
        <p:spPr bwMode="auto">
          <a:xfrm>
            <a:off x="609600" y="290513"/>
            <a:ext cx="7951788" cy="898525"/>
          </a:xfrm>
          <a:prstGeom prst="rect">
            <a:avLst/>
          </a:prstGeom>
          <a:noFill/>
          <a:ln w="38100">
            <a:solidFill>
              <a:srgbClr val="16005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5C47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046" tIns="49522" rIns="99046" bIns="49522" anchor="ctr"/>
          <a:lstStyle>
            <a:lvl1pPr algn="l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95300" algn="l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90600" algn="l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85900" algn="l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81200" algn="l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384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95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528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100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 sz="2600" b="0">
              <a:solidFill>
                <a:srgbClr val="160053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57382" name="Rectangle 6"/>
          <p:cNvSpPr>
            <a:spLocks noChangeArrowheads="1"/>
          </p:cNvSpPr>
          <p:nvPr/>
        </p:nvSpPr>
        <p:spPr bwMode="auto">
          <a:xfrm>
            <a:off x="1492250" y="241300"/>
            <a:ext cx="6999288" cy="919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16005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9046" tIns="49522" rIns="99046" bIns="49522" anchor="ctr"/>
          <a:lstStyle>
            <a:lvl1pPr defTabSz="990600"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defTabSz="990600"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defTabSz="990600"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defTabSz="990600"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defTabSz="990600"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defTabSz="990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defTabSz="990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defTabSz="990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defTabSz="990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 dirty="0" smtClean="0">
                <a:solidFill>
                  <a:srgbClr val="160053"/>
                </a:solidFill>
              </a:rPr>
              <a:t>Truth-In-Sentencing</a:t>
            </a:r>
            <a:r>
              <a:rPr lang="en-US" altLang="en-US" sz="2800" dirty="0" smtClean="0">
                <a:solidFill>
                  <a:srgbClr val="160053"/>
                </a:solidFill>
              </a:rPr>
              <a:t> (TIS)</a:t>
            </a:r>
            <a:endParaRPr lang="en-US" altLang="en-US" sz="2800" dirty="0">
              <a:solidFill>
                <a:srgbClr val="160053"/>
              </a:solidFill>
            </a:endParaRPr>
          </a:p>
        </p:txBody>
      </p:sp>
      <p:pic>
        <p:nvPicPr>
          <p:cNvPr id="357383" name="Picture 7" descr="gold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19" t="9410" r="66306" b="12546"/>
          <a:stretch>
            <a:fillRect/>
          </a:stretch>
        </p:blipFill>
        <p:spPr bwMode="auto">
          <a:xfrm>
            <a:off x="741363" y="376238"/>
            <a:ext cx="755650" cy="731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76250" y="1689463"/>
            <a:ext cx="8228013" cy="349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Aft>
                <a:spcPts val="600"/>
              </a:spcAft>
            </a:pPr>
            <a:r>
              <a:rPr lang="en-US" sz="2400" dirty="0" smtClean="0"/>
              <a:t>Consists of:</a:t>
            </a:r>
            <a:endParaRPr lang="en-US" sz="2000" dirty="0" smtClean="0"/>
          </a:p>
          <a:p>
            <a:pPr marL="800100" lvl="1" indent="-342900" algn="l">
              <a:buFont typeface="+mj-lt"/>
              <a:buAutoNum type="arabicPeriod"/>
            </a:pPr>
            <a:r>
              <a:rPr lang="en-US" sz="2400" dirty="0" smtClean="0"/>
              <a:t>Offenders sentenced for TIS offenses and must serve at least 85% of their sentence at SCDC, followed by up to two years of Community Supervision.</a:t>
            </a:r>
            <a:br>
              <a:rPr lang="en-US" sz="2400" dirty="0" smtClean="0"/>
            </a:br>
            <a:endParaRPr lang="en-US" sz="2400" dirty="0" smtClean="0"/>
          </a:p>
          <a:p>
            <a:pPr marL="800100" lvl="1" indent="-342900" algn="l">
              <a:buFont typeface="+mj-lt"/>
              <a:buAutoNum type="arabicPeriod"/>
            </a:pPr>
            <a:r>
              <a:rPr lang="en-US" sz="2400" dirty="0" smtClean="0"/>
              <a:t>Offenders sentenced to life </a:t>
            </a:r>
            <a:r>
              <a:rPr lang="en-US" sz="2400" dirty="0"/>
              <a:t>w</a:t>
            </a:r>
            <a:r>
              <a:rPr lang="en-US" sz="2400" dirty="0" smtClean="0"/>
              <a:t>ithout parole (LWOP) for designated offenses. This also includes offenders sentenced to LWOP under the 2-strike and 3-strike legislation.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95144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2F1B6FF-F7F7-43EE-870D-536133645F08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357380" name="Rectangle 4"/>
          <p:cNvSpPr>
            <a:spLocks noChangeArrowheads="1"/>
          </p:cNvSpPr>
          <p:nvPr/>
        </p:nvSpPr>
        <p:spPr bwMode="auto">
          <a:xfrm>
            <a:off x="476250" y="158750"/>
            <a:ext cx="8228013" cy="11414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5C47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7381" name="Rectangle 5"/>
          <p:cNvSpPr>
            <a:spLocks noChangeArrowheads="1"/>
          </p:cNvSpPr>
          <p:nvPr/>
        </p:nvSpPr>
        <p:spPr bwMode="auto">
          <a:xfrm>
            <a:off x="609600" y="290513"/>
            <a:ext cx="7951788" cy="898525"/>
          </a:xfrm>
          <a:prstGeom prst="rect">
            <a:avLst/>
          </a:prstGeom>
          <a:noFill/>
          <a:ln w="38100">
            <a:solidFill>
              <a:srgbClr val="16005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5C47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046" tIns="49522" rIns="99046" bIns="49522" anchor="ctr"/>
          <a:lstStyle>
            <a:lvl1pPr algn="l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95300" algn="l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90600" algn="l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85900" algn="l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81200" algn="l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384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95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528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100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 sz="2600" b="0">
              <a:solidFill>
                <a:srgbClr val="160053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57382" name="Rectangle 6"/>
          <p:cNvSpPr>
            <a:spLocks noChangeArrowheads="1"/>
          </p:cNvSpPr>
          <p:nvPr/>
        </p:nvSpPr>
        <p:spPr bwMode="auto">
          <a:xfrm>
            <a:off x="1492250" y="241300"/>
            <a:ext cx="6999288" cy="919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16005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9046" tIns="49522" rIns="99046" bIns="49522" anchor="ctr"/>
          <a:lstStyle>
            <a:lvl1pPr defTabSz="990600"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defTabSz="990600"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defTabSz="990600"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defTabSz="990600"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defTabSz="990600"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defTabSz="990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defTabSz="990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defTabSz="990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defTabSz="990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 dirty="0" smtClean="0">
                <a:solidFill>
                  <a:srgbClr val="160053"/>
                </a:solidFill>
              </a:rPr>
              <a:t>TIS and Non-TIS Admissions</a:t>
            </a:r>
            <a:r>
              <a:rPr lang="en-US" altLang="en-US" sz="2800" dirty="0">
                <a:solidFill>
                  <a:srgbClr val="160053"/>
                </a:solidFill>
              </a:rPr>
              <a:t/>
            </a:r>
            <a:br>
              <a:rPr lang="en-US" altLang="en-US" sz="2800" dirty="0">
                <a:solidFill>
                  <a:srgbClr val="160053"/>
                </a:solidFill>
              </a:rPr>
            </a:br>
            <a:r>
              <a:rPr lang="en-US" altLang="en-US" sz="2800" dirty="0">
                <a:solidFill>
                  <a:srgbClr val="160053"/>
                </a:solidFill>
              </a:rPr>
              <a:t>Fiscal Years 2009 - </a:t>
            </a:r>
            <a:r>
              <a:rPr lang="en-US" altLang="en-US" sz="2800" dirty="0" smtClean="0">
                <a:solidFill>
                  <a:srgbClr val="160053"/>
                </a:solidFill>
              </a:rPr>
              <a:t>2017</a:t>
            </a:r>
            <a:endParaRPr lang="en-US" altLang="en-US" sz="2800" dirty="0">
              <a:solidFill>
                <a:srgbClr val="160053"/>
              </a:solidFill>
            </a:endParaRPr>
          </a:p>
        </p:txBody>
      </p:sp>
      <p:pic>
        <p:nvPicPr>
          <p:cNvPr id="357383" name="Picture 7" descr="gold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19" t="9410" r="66306" b="12546"/>
          <a:stretch>
            <a:fillRect/>
          </a:stretch>
        </p:blipFill>
        <p:spPr bwMode="auto">
          <a:xfrm>
            <a:off x="741363" y="376238"/>
            <a:ext cx="755650" cy="731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604542"/>
              </p:ext>
            </p:extLst>
          </p:nvPr>
        </p:nvGraphicFramePr>
        <p:xfrm>
          <a:off x="476250" y="1349375"/>
          <a:ext cx="8234363" cy="4937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7359" name="Worksheet" r:id="rId4" imgW="8677210" imgH="5362470" progId="Excel.Sheet.8">
                  <p:embed/>
                </p:oleObj>
              </mc:Choice>
              <mc:Fallback>
                <p:oleObj name="Worksheet" r:id="rId4" imgW="8677210" imgH="536247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250" y="1349375"/>
                        <a:ext cx="8234363" cy="4937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936425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2F1B6FF-F7F7-43EE-870D-536133645F08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357380" name="Rectangle 4"/>
          <p:cNvSpPr>
            <a:spLocks noChangeArrowheads="1"/>
          </p:cNvSpPr>
          <p:nvPr/>
        </p:nvSpPr>
        <p:spPr bwMode="auto">
          <a:xfrm>
            <a:off x="476250" y="158750"/>
            <a:ext cx="8228013" cy="11414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5C47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7381" name="Rectangle 5"/>
          <p:cNvSpPr>
            <a:spLocks noChangeArrowheads="1"/>
          </p:cNvSpPr>
          <p:nvPr/>
        </p:nvSpPr>
        <p:spPr bwMode="auto">
          <a:xfrm>
            <a:off x="609600" y="290513"/>
            <a:ext cx="7951788" cy="898525"/>
          </a:xfrm>
          <a:prstGeom prst="rect">
            <a:avLst/>
          </a:prstGeom>
          <a:noFill/>
          <a:ln w="38100">
            <a:solidFill>
              <a:srgbClr val="16005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5C47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046" tIns="49522" rIns="99046" bIns="49522" anchor="ctr"/>
          <a:lstStyle>
            <a:lvl1pPr algn="l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95300" algn="l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90600" algn="l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85900" algn="l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81200" algn="l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384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95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528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100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 sz="2600" b="0">
              <a:solidFill>
                <a:srgbClr val="160053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57382" name="Rectangle 6"/>
          <p:cNvSpPr>
            <a:spLocks noChangeArrowheads="1"/>
          </p:cNvSpPr>
          <p:nvPr/>
        </p:nvSpPr>
        <p:spPr bwMode="auto">
          <a:xfrm>
            <a:off x="1492250" y="241300"/>
            <a:ext cx="6999288" cy="919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16005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9046" tIns="49522" rIns="99046" bIns="49522" anchor="ctr"/>
          <a:lstStyle>
            <a:lvl1pPr defTabSz="990600"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defTabSz="990600"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defTabSz="990600"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defTabSz="990600"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defTabSz="990600"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defTabSz="990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defTabSz="990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defTabSz="990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defTabSz="990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 dirty="0" smtClean="0">
                <a:solidFill>
                  <a:srgbClr val="160053"/>
                </a:solidFill>
              </a:rPr>
              <a:t>TIS and Non-TIS Populations in SCDC</a:t>
            </a:r>
            <a:r>
              <a:rPr lang="en-US" altLang="en-US" sz="2800" dirty="0">
                <a:solidFill>
                  <a:srgbClr val="160053"/>
                </a:solidFill>
              </a:rPr>
              <a:t/>
            </a:r>
            <a:br>
              <a:rPr lang="en-US" altLang="en-US" sz="2800" dirty="0">
                <a:solidFill>
                  <a:srgbClr val="160053"/>
                </a:solidFill>
              </a:rPr>
            </a:br>
            <a:r>
              <a:rPr lang="en-US" altLang="en-US" sz="2800" dirty="0">
                <a:solidFill>
                  <a:srgbClr val="160053"/>
                </a:solidFill>
              </a:rPr>
              <a:t>Fiscal Years </a:t>
            </a:r>
            <a:r>
              <a:rPr lang="en-US" altLang="en-US" sz="2800" dirty="0" smtClean="0">
                <a:solidFill>
                  <a:srgbClr val="160053"/>
                </a:solidFill>
              </a:rPr>
              <a:t>2005 </a:t>
            </a:r>
            <a:r>
              <a:rPr lang="en-US" altLang="en-US" sz="2800" dirty="0">
                <a:solidFill>
                  <a:srgbClr val="160053"/>
                </a:solidFill>
              </a:rPr>
              <a:t>- </a:t>
            </a:r>
            <a:r>
              <a:rPr lang="en-US" altLang="en-US" sz="2800" dirty="0" smtClean="0">
                <a:solidFill>
                  <a:srgbClr val="160053"/>
                </a:solidFill>
              </a:rPr>
              <a:t>2017</a:t>
            </a:r>
            <a:endParaRPr lang="en-US" altLang="en-US" sz="2800" dirty="0">
              <a:solidFill>
                <a:srgbClr val="160053"/>
              </a:solidFill>
            </a:endParaRPr>
          </a:p>
        </p:txBody>
      </p:sp>
      <p:pic>
        <p:nvPicPr>
          <p:cNvPr id="357383" name="Picture 7" descr="gold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19" t="9410" r="66306" b="12546"/>
          <a:stretch>
            <a:fillRect/>
          </a:stretch>
        </p:blipFill>
        <p:spPr bwMode="auto">
          <a:xfrm>
            <a:off x="741363" y="376238"/>
            <a:ext cx="755650" cy="731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5586148"/>
              </p:ext>
            </p:extLst>
          </p:nvPr>
        </p:nvGraphicFramePr>
        <p:xfrm>
          <a:off x="174171" y="1431926"/>
          <a:ext cx="8804365" cy="51434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7126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2F1B6FF-F7F7-43EE-870D-536133645F08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357380" name="Rectangle 4"/>
          <p:cNvSpPr>
            <a:spLocks noChangeArrowheads="1"/>
          </p:cNvSpPr>
          <p:nvPr/>
        </p:nvSpPr>
        <p:spPr bwMode="auto">
          <a:xfrm>
            <a:off x="476250" y="158750"/>
            <a:ext cx="8228013" cy="11414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5C47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7381" name="Rectangle 5"/>
          <p:cNvSpPr>
            <a:spLocks noChangeArrowheads="1"/>
          </p:cNvSpPr>
          <p:nvPr/>
        </p:nvSpPr>
        <p:spPr bwMode="auto">
          <a:xfrm>
            <a:off x="609600" y="290513"/>
            <a:ext cx="7951788" cy="898525"/>
          </a:xfrm>
          <a:prstGeom prst="rect">
            <a:avLst/>
          </a:prstGeom>
          <a:noFill/>
          <a:ln w="38100">
            <a:solidFill>
              <a:srgbClr val="16005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5C47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046" tIns="49522" rIns="99046" bIns="49522" anchor="ctr"/>
          <a:lstStyle>
            <a:lvl1pPr algn="l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95300" algn="l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90600" algn="l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85900" algn="l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81200" algn="l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384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95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528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100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 sz="2600" b="0">
              <a:solidFill>
                <a:srgbClr val="160053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57382" name="Rectangle 6"/>
          <p:cNvSpPr>
            <a:spLocks noChangeArrowheads="1"/>
          </p:cNvSpPr>
          <p:nvPr/>
        </p:nvSpPr>
        <p:spPr bwMode="auto">
          <a:xfrm>
            <a:off x="1492250" y="241300"/>
            <a:ext cx="6999288" cy="919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16005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9046" tIns="49522" rIns="99046" bIns="49522" anchor="ctr"/>
          <a:lstStyle>
            <a:lvl1pPr defTabSz="990600"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defTabSz="990600"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defTabSz="990600"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defTabSz="990600"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defTabSz="990600"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defTabSz="990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defTabSz="990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defTabSz="990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defTabSz="990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 dirty="0" smtClean="0">
                <a:solidFill>
                  <a:srgbClr val="160053"/>
                </a:solidFill>
              </a:rPr>
              <a:t>Sentence Length Distribution of </a:t>
            </a:r>
          </a:p>
          <a:p>
            <a:r>
              <a:rPr lang="en-US" altLang="en-US" sz="2800" dirty="0" smtClean="0">
                <a:solidFill>
                  <a:srgbClr val="160053"/>
                </a:solidFill>
              </a:rPr>
              <a:t>TIS Admissions, Fiscal Year 2017</a:t>
            </a:r>
            <a:endParaRPr lang="en-US" altLang="en-US" sz="2800" dirty="0">
              <a:solidFill>
                <a:srgbClr val="160053"/>
              </a:solidFill>
            </a:endParaRPr>
          </a:p>
        </p:txBody>
      </p:sp>
      <p:pic>
        <p:nvPicPr>
          <p:cNvPr id="357383" name="Picture 7" descr="gold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19" t="9410" r="66306" b="12546"/>
          <a:stretch>
            <a:fillRect/>
          </a:stretch>
        </p:blipFill>
        <p:spPr bwMode="auto">
          <a:xfrm>
            <a:off x="741363" y="376238"/>
            <a:ext cx="755650" cy="731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3573258"/>
              </p:ext>
            </p:extLst>
          </p:nvPr>
        </p:nvGraphicFramePr>
        <p:xfrm>
          <a:off x="476250" y="1349375"/>
          <a:ext cx="8199438" cy="4919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08" name="Worksheet" r:id="rId4" imgW="8381955" imgH="5248260" progId="Excel.Sheet.8">
                  <p:embed/>
                </p:oleObj>
              </mc:Choice>
              <mc:Fallback>
                <p:oleObj name="Worksheet" r:id="rId4" imgW="8381955" imgH="524826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250" y="1349375"/>
                        <a:ext cx="8199438" cy="4919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37940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2F1B6FF-F7F7-43EE-870D-536133645F08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357380" name="Rectangle 4"/>
          <p:cNvSpPr>
            <a:spLocks noChangeArrowheads="1"/>
          </p:cNvSpPr>
          <p:nvPr/>
        </p:nvSpPr>
        <p:spPr bwMode="auto">
          <a:xfrm>
            <a:off x="476250" y="158750"/>
            <a:ext cx="8228013" cy="11414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5C47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7381" name="Rectangle 5"/>
          <p:cNvSpPr>
            <a:spLocks noChangeArrowheads="1"/>
          </p:cNvSpPr>
          <p:nvPr/>
        </p:nvSpPr>
        <p:spPr bwMode="auto">
          <a:xfrm>
            <a:off x="609600" y="290513"/>
            <a:ext cx="7951788" cy="898525"/>
          </a:xfrm>
          <a:prstGeom prst="rect">
            <a:avLst/>
          </a:prstGeom>
          <a:noFill/>
          <a:ln w="38100">
            <a:solidFill>
              <a:srgbClr val="16005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5C47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046" tIns="49522" rIns="99046" bIns="49522" anchor="ctr"/>
          <a:lstStyle>
            <a:lvl1pPr algn="l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95300" algn="l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90600" algn="l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85900" algn="l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81200" algn="l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384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95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528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100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 sz="2600" b="0">
              <a:solidFill>
                <a:srgbClr val="160053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57382" name="Rectangle 6"/>
          <p:cNvSpPr>
            <a:spLocks noChangeArrowheads="1"/>
          </p:cNvSpPr>
          <p:nvPr/>
        </p:nvSpPr>
        <p:spPr bwMode="auto">
          <a:xfrm>
            <a:off x="1492250" y="241300"/>
            <a:ext cx="6999288" cy="919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16005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9046" tIns="49522" rIns="99046" bIns="49522" anchor="ctr"/>
          <a:lstStyle>
            <a:lvl1pPr defTabSz="990600"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defTabSz="990600"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defTabSz="990600"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defTabSz="990600"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defTabSz="990600"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defTabSz="990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defTabSz="990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defTabSz="990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defTabSz="990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 dirty="0" smtClean="0">
                <a:solidFill>
                  <a:srgbClr val="160053"/>
                </a:solidFill>
              </a:rPr>
              <a:t>MSO Distribution of TIS Inmates, </a:t>
            </a:r>
          </a:p>
          <a:p>
            <a:r>
              <a:rPr lang="en-US" altLang="en-US" sz="2800" dirty="0" smtClean="0">
                <a:solidFill>
                  <a:srgbClr val="160053"/>
                </a:solidFill>
              </a:rPr>
              <a:t>June 30, 2017 (Includes Lifers)</a:t>
            </a:r>
            <a:endParaRPr lang="en-US" altLang="en-US" sz="2800" dirty="0">
              <a:solidFill>
                <a:srgbClr val="160053"/>
              </a:solidFill>
            </a:endParaRPr>
          </a:p>
        </p:txBody>
      </p:sp>
      <p:pic>
        <p:nvPicPr>
          <p:cNvPr id="357383" name="Picture 7" descr="gold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19" t="9410" r="66306" b="12546"/>
          <a:stretch>
            <a:fillRect/>
          </a:stretch>
        </p:blipFill>
        <p:spPr bwMode="auto">
          <a:xfrm>
            <a:off x="741363" y="376238"/>
            <a:ext cx="755650" cy="731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6441376"/>
              </p:ext>
            </p:extLst>
          </p:nvPr>
        </p:nvGraphicFramePr>
        <p:xfrm>
          <a:off x="3381692" y="1431926"/>
          <a:ext cx="3062651" cy="49084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51744"/>
                <a:gridCol w="611910"/>
                <a:gridCol w="698997"/>
              </a:tblGrid>
              <a:tr h="525944">
                <a:tc gridSpan="3"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TIS Inmates in SCDC Custody Population </a:t>
                      </a:r>
                      <a:endParaRPr lang="en-US" sz="1200" b="1" u="none" strike="noStrike" dirty="0" smtClean="0">
                        <a:effectLst/>
                      </a:endParaRPr>
                    </a:p>
                    <a:p>
                      <a:pPr algn="ctr" fontAlgn="t"/>
                      <a:r>
                        <a:rPr lang="en-US" sz="1200" b="1" u="none" strike="noStrike" dirty="0" smtClean="0">
                          <a:effectLst/>
                        </a:rPr>
                        <a:t>on </a:t>
                      </a:r>
                      <a:r>
                        <a:rPr lang="en-US" sz="1200" b="1" u="none" strike="noStrike" dirty="0">
                          <a:effectLst/>
                        </a:rPr>
                        <a:t>June 30, 2017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(Includes Lifers)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t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</a:tr>
              <a:tr h="19817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50" b="1" u="none" strike="noStrike" dirty="0">
                          <a:effectLst/>
                        </a:rPr>
                        <a:t>MSO Category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50" b="1" u="none" strike="noStrike" dirty="0">
                          <a:effectLst/>
                        </a:rPr>
                        <a:t>Count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5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Percentage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98173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dirty="0" smtClean="0">
                          <a:effectLst/>
                        </a:rPr>
                        <a:t>  HOMICIDE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 dirty="0" smtClean="0">
                          <a:effectLst/>
                        </a:rPr>
                        <a:t>2,976</a:t>
                      </a:r>
                      <a:r>
                        <a:rPr lang="en-US" sz="10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000" u="none" strike="noStrike" dirty="0" smtClean="0">
                          <a:effectLst/>
                        </a:rPr>
                        <a:t> 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27.37%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8173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dirty="0" smtClean="0">
                          <a:effectLst/>
                        </a:rPr>
                        <a:t>  ROBBERY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 dirty="0">
                          <a:effectLst/>
                        </a:rPr>
                        <a:t>2,048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18.84%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8173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dirty="0" smtClean="0">
                          <a:effectLst/>
                        </a:rPr>
                        <a:t>  DANG</a:t>
                      </a:r>
                      <a:r>
                        <a:rPr lang="en-US" sz="1000" u="none" strike="noStrike" dirty="0">
                          <a:effectLst/>
                        </a:rPr>
                        <a:t>. DRUGS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 dirty="0">
                          <a:effectLst/>
                        </a:rPr>
                        <a:t>1,381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12.70%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8173">
                <a:tc>
                  <a:txBody>
                    <a:bodyPr/>
                    <a:lstStyle/>
                    <a:p>
                      <a:pPr algn="l" fontAlgn="t">
                        <a:spcBef>
                          <a:spcPts val="600"/>
                        </a:spcBef>
                      </a:pPr>
                      <a:r>
                        <a:rPr lang="en-US" sz="1000" u="none" strike="noStrike" dirty="0" smtClean="0">
                          <a:effectLst/>
                        </a:rPr>
                        <a:t>  SEXUAL </a:t>
                      </a:r>
                      <a:r>
                        <a:rPr lang="en-US" sz="1000" u="none" strike="noStrike" dirty="0">
                          <a:effectLst/>
                        </a:rPr>
                        <a:t>ASSAULT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 dirty="0">
                          <a:effectLst/>
                        </a:rPr>
                        <a:t>1,286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11.83%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8173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dirty="0" smtClean="0">
                          <a:effectLst/>
                        </a:rPr>
                        <a:t>  KIDNAPPING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 dirty="0">
                          <a:effectLst/>
                        </a:rPr>
                        <a:t>1,012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9.31%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8173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dirty="0" smtClean="0">
                          <a:effectLst/>
                        </a:rPr>
                        <a:t>  BURGLARY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 dirty="0">
                          <a:effectLst/>
                        </a:rPr>
                        <a:t>919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8.45%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8173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dirty="0" smtClean="0">
                          <a:effectLst/>
                        </a:rPr>
                        <a:t>  ASSAULT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 dirty="0">
                          <a:effectLst/>
                        </a:rPr>
                        <a:t>721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6.63%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8173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dirty="0" smtClean="0">
                          <a:effectLst/>
                        </a:rPr>
                        <a:t>  TRAFFIC </a:t>
                      </a:r>
                      <a:r>
                        <a:rPr lang="en-US" sz="1000" u="none" strike="noStrike" dirty="0">
                          <a:effectLst/>
                        </a:rPr>
                        <a:t>OFFENSE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 dirty="0">
                          <a:effectLst/>
                        </a:rPr>
                        <a:t>282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2.59%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8173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dirty="0" smtClean="0">
                          <a:effectLst/>
                        </a:rPr>
                        <a:t>  FAMILY </a:t>
                      </a:r>
                      <a:r>
                        <a:rPr lang="en-US" sz="1000" u="none" strike="noStrike" dirty="0">
                          <a:effectLst/>
                        </a:rPr>
                        <a:t>OFFENSE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 dirty="0">
                          <a:effectLst/>
                        </a:rPr>
                        <a:t>94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0.86%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8173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dirty="0" smtClean="0">
                          <a:effectLst/>
                        </a:rPr>
                        <a:t>  STOLEN </a:t>
                      </a:r>
                      <a:r>
                        <a:rPr lang="en-US" sz="1000" u="none" strike="noStrike" dirty="0">
                          <a:effectLst/>
                        </a:rPr>
                        <a:t>VEHICLE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 dirty="0">
                          <a:effectLst/>
                        </a:rPr>
                        <a:t>63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0.58%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8173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dirty="0" smtClean="0">
                          <a:effectLst/>
                        </a:rPr>
                        <a:t>  SEX </a:t>
                      </a:r>
                      <a:r>
                        <a:rPr lang="en-US" sz="1000" u="none" strike="noStrike" dirty="0">
                          <a:effectLst/>
                        </a:rPr>
                        <a:t>OFFENSES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 dirty="0">
                          <a:effectLst/>
                        </a:rPr>
                        <a:t>40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0.37%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8173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dirty="0" smtClean="0">
                          <a:effectLst/>
                        </a:rPr>
                        <a:t>  ARSON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 dirty="0">
                          <a:effectLst/>
                        </a:rPr>
                        <a:t>38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0.35%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8173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dirty="0" smtClean="0">
                          <a:effectLst/>
                        </a:rPr>
                        <a:t>  FLIGHT/ESCAPE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 dirty="0">
                          <a:effectLst/>
                        </a:rPr>
                        <a:t>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0.03%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8173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dirty="0" smtClean="0">
                          <a:effectLst/>
                        </a:rPr>
                        <a:t>  WEAPON </a:t>
                      </a:r>
                      <a:r>
                        <a:rPr lang="en-US" sz="1000" u="none" strike="noStrike" dirty="0">
                          <a:effectLst/>
                        </a:rPr>
                        <a:t>OFFENSE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 dirty="0">
                          <a:effectLst/>
                        </a:rPr>
                        <a:t>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0.03%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8173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dirty="0" smtClean="0">
                          <a:effectLst/>
                        </a:rPr>
                        <a:t>  COMMERCIALIZED </a:t>
                      </a:r>
                      <a:r>
                        <a:rPr lang="en-US" sz="1000" u="none" strike="noStrike" dirty="0">
                          <a:effectLst/>
                        </a:rPr>
                        <a:t>SEX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 dirty="0">
                          <a:effectLst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0.02%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8173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dirty="0" smtClean="0">
                          <a:effectLst/>
                        </a:rPr>
                        <a:t>  FRAUDULENT </a:t>
                      </a:r>
                      <a:r>
                        <a:rPr lang="en-US" sz="1000" u="none" strike="noStrike" dirty="0">
                          <a:effectLst/>
                        </a:rPr>
                        <a:t>ACTIVITY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0.01%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8173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dirty="0" smtClean="0">
                          <a:effectLst/>
                        </a:rPr>
                        <a:t>  GAMBLING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0.01%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8173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dirty="0" smtClean="0">
                          <a:effectLst/>
                        </a:rPr>
                        <a:t>  OBSTRUCTING </a:t>
                      </a:r>
                      <a:r>
                        <a:rPr lang="en-US" sz="1000" u="none" strike="noStrike" dirty="0">
                          <a:effectLst/>
                        </a:rPr>
                        <a:t>POLICE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0.01%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8173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dirty="0" smtClean="0">
                          <a:effectLst/>
                        </a:rPr>
                        <a:t>  SMUGGLING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0.01%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8173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dirty="0" smtClean="0">
                          <a:effectLst/>
                        </a:rPr>
                        <a:t>  STOLEN </a:t>
                      </a:r>
                      <a:r>
                        <a:rPr lang="en-US" sz="1000" u="none" strike="noStrike" dirty="0">
                          <a:effectLst/>
                        </a:rPr>
                        <a:t>PROPERTY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0.01%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817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u="none" strike="noStrike" dirty="0">
                          <a:effectLst/>
                        </a:rPr>
                        <a:t>Total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u="none" strike="noStrike" dirty="0">
                          <a:effectLst/>
                        </a:rPr>
                        <a:t>10,873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1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  <a:endParaRPr lang="en-US" sz="11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45943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2F1B6FF-F7F7-43EE-870D-536133645F08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357380" name="Rectangle 4"/>
          <p:cNvSpPr>
            <a:spLocks noChangeArrowheads="1"/>
          </p:cNvSpPr>
          <p:nvPr/>
        </p:nvSpPr>
        <p:spPr bwMode="auto">
          <a:xfrm>
            <a:off x="476250" y="158750"/>
            <a:ext cx="8228013" cy="11414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5C47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7381" name="Rectangle 5"/>
          <p:cNvSpPr>
            <a:spLocks noChangeArrowheads="1"/>
          </p:cNvSpPr>
          <p:nvPr/>
        </p:nvSpPr>
        <p:spPr bwMode="auto">
          <a:xfrm>
            <a:off x="609600" y="290513"/>
            <a:ext cx="7951788" cy="898525"/>
          </a:xfrm>
          <a:prstGeom prst="rect">
            <a:avLst/>
          </a:prstGeom>
          <a:noFill/>
          <a:ln w="38100">
            <a:solidFill>
              <a:srgbClr val="16005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5C47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046" tIns="49522" rIns="99046" bIns="49522" anchor="ctr"/>
          <a:lstStyle>
            <a:lvl1pPr algn="l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95300" algn="l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90600" algn="l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85900" algn="l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81200" algn="l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384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95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528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100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 sz="2600" b="0">
              <a:solidFill>
                <a:srgbClr val="160053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57382" name="Rectangle 6"/>
          <p:cNvSpPr>
            <a:spLocks noChangeArrowheads="1"/>
          </p:cNvSpPr>
          <p:nvPr/>
        </p:nvSpPr>
        <p:spPr bwMode="auto">
          <a:xfrm>
            <a:off x="1492250" y="290513"/>
            <a:ext cx="6999288" cy="86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16005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9046" tIns="49522" rIns="99046" bIns="49522" anchor="ctr"/>
          <a:lstStyle>
            <a:lvl1pPr defTabSz="990600"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defTabSz="990600"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defTabSz="990600"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defTabSz="990600"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defTabSz="990600"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defTabSz="990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defTabSz="990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defTabSz="990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defTabSz="990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dirty="0" smtClean="0">
                <a:solidFill>
                  <a:srgbClr val="160053"/>
                </a:solidFill>
              </a:rPr>
              <a:t>TIS Offense Distribution for TIS Inmates </a:t>
            </a:r>
          </a:p>
          <a:p>
            <a:r>
              <a:rPr lang="en-US" altLang="en-US" sz="2000" dirty="0">
                <a:solidFill>
                  <a:srgbClr val="160053"/>
                </a:solidFill>
              </a:rPr>
              <a:t>w</a:t>
            </a:r>
            <a:r>
              <a:rPr lang="en-US" altLang="en-US" sz="2000" dirty="0" smtClean="0">
                <a:solidFill>
                  <a:srgbClr val="160053"/>
                </a:solidFill>
              </a:rPr>
              <a:t>ith Sentences Greater Than or Equal to 20 Years, </a:t>
            </a:r>
          </a:p>
          <a:p>
            <a:r>
              <a:rPr lang="en-US" altLang="en-US" sz="2000" dirty="0" smtClean="0">
                <a:solidFill>
                  <a:srgbClr val="160053"/>
                </a:solidFill>
              </a:rPr>
              <a:t>June 30, 2017 (Excludes Lifers)</a:t>
            </a:r>
            <a:endParaRPr lang="en-US" altLang="en-US" sz="2000" dirty="0">
              <a:solidFill>
                <a:srgbClr val="160053"/>
              </a:solidFill>
            </a:endParaRPr>
          </a:p>
        </p:txBody>
      </p:sp>
      <p:pic>
        <p:nvPicPr>
          <p:cNvPr id="357383" name="Picture 7" descr="gold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19" t="9410" r="66306" b="12546"/>
          <a:stretch>
            <a:fillRect/>
          </a:stretch>
        </p:blipFill>
        <p:spPr bwMode="auto">
          <a:xfrm>
            <a:off x="741363" y="376238"/>
            <a:ext cx="755650" cy="731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49818"/>
              </p:ext>
            </p:extLst>
          </p:nvPr>
        </p:nvGraphicFramePr>
        <p:xfrm>
          <a:off x="3248297" y="1584960"/>
          <a:ext cx="3257006" cy="40116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52610"/>
                <a:gridCol w="611916"/>
                <a:gridCol w="792480"/>
              </a:tblGrid>
              <a:tr h="621076">
                <a:tc gridSpan="3"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TIS Inmates Sentenced to 20 or More </a:t>
                      </a:r>
                      <a:r>
                        <a:rPr lang="en-US" sz="1200" b="1" u="none" strike="noStrike" dirty="0" smtClean="0">
                          <a:effectLst/>
                        </a:rPr>
                        <a:t>Years</a:t>
                      </a:r>
                    </a:p>
                    <a:p>
                      <a:pPr algn="ctr" fontAlgn="t"/>
                      <a:r>
                        <a:rPr lang="en-US" sz="1200" b="1" u="none" strike="noStrike" dirty="0" smtClean="0">
                          <a:effectLst/>
                        </a:rPr>
                        <a:t> </a:t>
                      </a:r>
                      <a:r>
                        <a:rPr lang="en-US" sz="1200" b="1" u="none" strike="noStrike" dirty="0">
                          <a:effectLst/>
                        </a:rPr>
                        <a:t>in SCDC Custody Population </a:t>
                      </a:r>
                      <a:endParaRPr lang="en-US" sz="1200" b="1" u="none" strike="noStrike" dirty="0" smtClean="0">
                        <a:effectLst/>
                      </a:endParaRPr>
                    </a:p>
                    <a:p>
                      <a:pPr algn="ctr" fontAlgn="t"/>
                      <a:r>
                        <a:rPr lang="en-US" sz="1200" b="1" u="none" strike="noStrike" dirty="0" smtClean="0">
                          <a:effectLst/>
                        </a:rPr>
                        <a:t>on </a:t>
                      </a:r>
                      <a:r>
                        <a:rPr lang="en-US" sz="1200" b="1" u="none" strike="noStrike" dirty="0">
                          <a:effectLst/>
                        </a:rPr>
                        <a:t>June 30, 2017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(</a:t>
                      </a:r>
                      <a:r>
                        <a:rPr lang="en-US" sz="1200" b="1" u="none" strike="noStrike" dirty="0" smtClean="0">
                          <a:effectLst/>
                        </a:rPr>
                        <a:t>Excludes </a:t>
                      </a:r>
                      <a:r>
                        <a:rPr lang="en-US" sz="1200" b="1" u="none" strike="noStrike" dirty="0">
                          <a:effectLst/>
                        </a:rPr>
                        <a:t>Lifers)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t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</a:tr>
              <a:tr h="21867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u="none" strike="noStrike" dirty="0">
                          <a:effectLst/>
                        </a:rPr>
                        <a:t>MSO Category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u="none" strike="noStrike" dirty="0">
                          <a:effectLst/>
                        </a:rPr>
                        <a:t>Count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Percentage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18678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 smtClean="0">
                          <a:effectLst/>
                        </a:rPr>
                        <a:t>  HOMICIDE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 dirty="0">
                          <a:effectLst/>
                        </a:rPr>
                        <a:t>1,714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39.58%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8678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 smtClean="0">
                          <a:effectLst/>
                        </a:rPr>
                        <a:t>  SEXUAL </a:t>
                      </a:r>
                      <a:r>
                        <a:rPr lang="en-US" sz="1100" u="none" strike="noStrike" dirty="0">
                          <a:effectLst/>
                        </a:rPr>
                        <a:t>ASSAULT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 dirty="0">
                          <a:effectLst/>
                        </a:rPr>
                        <a:t>630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14.55%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8678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 smtClean="0">
                          <a:effectLst/>
                        </a:rPr>
                        <a:t>  ROBBERY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 dirty="0">
                          <a:effectLst/>
                        </a:rPr>
                        <a:t>533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12.31%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8678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 smtClean="0">
                          <a:effectLst/>
                        </a:rPr>
                        <a:t>  KIDNAPPING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 dirty="0">
                          <a:effectLst/>
                        </a:rPr>
                        <a:t>505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11.66%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8678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 smtClean="0">
                          <a:effectLst/>
                        </a:rPr>
                        <a:t>  DANG</a:t>
                      </a:r>
                      <a:r>
                        <a:rPr lang="en-US" sz="1100" u="none" strike="noStrike" dirty="0">
                          <a:effectLst/>
                        </a:rPr>
                        <a:t>. DRUGS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 dirty="0">
                          <a:effectLst/>
                        </a:rPr>
                        <a:t>342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7.90%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8678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 smtClean="0">
                          <a:effectLst/>
                        </a:rPr>
                        <a:t>  BURGLARY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 dirty="0">
                          <a:effectLst/>
                        </a:rPr>
                        <a:t>341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7.88%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8678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 smtClean="0">
                          <a:effectLst/>
                        </a:rPr>
                        <a:t>  ASSAULT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 dirty="0">
                          <a:effectLst/>
                        </a:rPr>
                        <a:t>137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3.16%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8678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 smtClean="0">
                          <a:effectLst/>
                        </a:rPr>
                        <a:t>  TRAFFIC </a:t>
                      </a:r>
                      <a:r>
                        <a:rPr lang="en-US" sz="1100" u="none" strike="noStrike" dirty="0">
                          <a:effectLst/>
                        </a:rPr>
                        <a:t>OFFENSE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 dirty="0">
                          <a:effectLst/>
                        </a:rPr>
                        <a:t>79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1.82%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8678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 smtClean="0">
                          <a:effectLst/>
                        </a:rPr>
                        <a:t>  ARSON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 dirty="0">
                          <a:effectLst/>
                        </a:rPr>
                        <a:t>17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0.39%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8678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 smtClean="0">
                          <a:effectLst/>
                        </a:rPr>
                        <a:t>  FAMILY </a:t>
                      </a:r>
                      <a:r>
                        <a:rPr lang="en-US" sz="1100" u="none" strike="noStrike" dirty="0">
                          <a:effectLst/>
                        </a:rPr>
                        <a:t>OFFENSE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 dirty="0">
                          <a:effectLst/>
                        </a:rPr>
                        <a:t>16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0.37%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8678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 smtClean="0">
                          <a:effectLst/>
                        </a:rPr>
                        <a:t>  SEX </a:t>
                      </a:r>
                      <a:r>
                        <a:rPr lang="en-US" sz="1100" u="none" strike="noStrike" dirty="0">
                          <a:effectLst/>
                        </a:rPr>
                        <a:t>OFFENSES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 dirty="0">
                          <a:effectLst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0.16%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8678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 smtClean="0">
                          <a:effectLst/>
                        </a:rPr>
                        <a:t>  STOLEN </a:t>
                      </a:r>
                      <a:r>
                        <a:rPr lang="en-US" sz="1100" u="none" strike="noStrike" dirty="0">
                          <a:effectLst/>
                        </a:rPr>
                        <a:t>VEHICLE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 dirty="0">
                          <a:effectLst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0.14%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8678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 smtClean="0">
                          <a:effectLst/>
                        </a:rPr>
                        <a:t>  FLIGHT/ESCAPE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 dirty="0">
                          <a:effectLst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0.07%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867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u="none" strike="noStrike" dirty="0">
                          <a:effectLst/>
                        </a:rPr>
                        <a:t>Total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u="none" strike="noStrike" dirty="0">
                          <a:effectLst/>
                        </a:rPr>
                        <a:t>4,330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1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  <a:endParaRPr lang="en-US" sz="11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2469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2F1B6FF-F7F7-43EE-870D-536133645F08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357380" name="Rectangle 4"/>
          <p:cNvSpPr>
            <a:spLocks noChangeArrowheads="1"/>
          </p:cNvSpPr>
          <p:nvPr/>
        </p:nvSpPr>
        <p:spPr bwMode="auto">
          <a:xfrm>
            <a:off x="476250" y="158750"/>
            <a:ext cx="8228013" cy="11414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5C47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7381" name="Rectangle 5"/>
          <p:cNvSpPr>
            <a:spLocks noChangeArrowheads="1"/>
          </p:cNvSpPr>
          <p:nvPr/>
        </p:nvSpPr>
        <p:spPr bwMode="auto">
          <a:xfrm>
            <a:off x="609600" y="290513"/>
            <a:ext cx="7951788" cy="898525"/>
          </a:xfrm>
          <a:prstGeom prst="rect">
            <a:avLst/>
          </a:prstGeom>
          <a:noFill/>
          <a:ln w="38100">
            <a:solidFill>
              <a:srgbClr val="16005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5C47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046" tIns="49522" rIns="99046" bIns="49522" anchor="ctr"/>
          <a:lstStyle>
            <a:lvl1pPr algn="l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95300" algn="l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90600" algn="l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85900" algn="l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81200" algn="l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384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95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528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100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 sz="2600" b="0">
              <a:solidFill>
                <a:srgbClr val="160053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57382" name="Rectangle 6"/>
          <p:cNvSpPr>
            <a:spLocks noChangeArrowheads="1"/>
          </p:cNvSpPr>
          <p:nvPr/>
        </p:nvSpPr>
        <p:spPr bwMode="auto">
          <a:xfrm>
            <a:off x="1492250" y="241300"/>
            <a:ext cx="6999288" cy="919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16005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9046" tIns="49522" rIns="99046" bIns="49522" anchor="ctr"/>
          <a:lstStyle>
            <a:lvl1pPr defTabSz="990600"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defTabSz="990600"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defTabSz="990600"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defTabSz="990600"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defTabSz="990600"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defTabSz="990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defTabSz="990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defTabSz="990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defTabSz="990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 dirty="0" smtClean="0">
                <a:solidFill>
                  <a:srgbClr val="160053"/>
                </a:solidFill>
              </a:rPr>
              <a:t>Distribution of Time Served by TIS </a:t>
            </a:r>
            <a:r>
              <a:rPr lang="en-US" altLang="en-US" sz="2400" dirty="0">
                <a:solidFill>
                  <a:srgbClr val="160053"/>
                </a:solidFill>
              </a:rPr>
              <a:t>Inmates Released </a:t>
            </a:r>
            <a:r>
              <a:rPr lang="en-US" altLang="en-US" sz="2400" dirty="0" smtClean="0">
                <a:solidFill>
                  <a:srgbClr val="160053"/>
                </a:solidFill>
              </a:rPr>
              <a:t>During FY 2017 (Excludes Lifers)</a:t>
            </a:r>
            <a:endParaRPr lang="en-US" altLang="en-US" sz="2400" dirty="0">
              <a:solidFill>
                <a:srgbClr val="160053"/>
              </a:solidFill>
            </a:endParaRPr>
          </a:p>
        </p:txBody>
      </p:sp>
      <p:pic>
        <p:nvPicPr>
          <p:cNvPr id="357383" name="Picture 7" descr="gold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19" t="9410" r="66306" b="12546"/>
          <a:stretch>
            <a:fillRect/>
          </a:stretch>
        </p:blipFill>
        <p:spPr bwMode="auto">
          <a:xfrm>
            <a:off x="741363" y="376238"/>
            <a:ext cx="755650" cy="731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133003"/>
              </p:ext>
            </p:extLst>
          </p:nvPr>
        </p:nvGraphicFramePr>
        <p:xfrm>
          <a:off x="476250" y="1514475"/>
          <a:ext cx="8174038" cy="475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2479" name="Worksheet" r:id="rId4" imgW="11677577" imgH="6143580" progId="Excel.Sheet.8">
                  <p:embed/>
                </p:oleObj>
              </mc:Choice>
              <mc:Fallback>
                <p:oleObj name="Worksheet" r:id="rId4" imgW="11677577" imgH="614358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250" y="1514475"/>
                        <a:ext cx="8174038" cy="4756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8281267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FF66"/>
      </a:accent1>
      <a:accent2>
        <a:srgbClr val="66CCFF"/>
      </a:accent2>
      <a:accent3>
        <a:srgbClr val="FFFFFF"/>
      </a:accent3>
      <a:accent4>
        <a:srgbClr val="000000"/>
      </a:accent4>
      <a:accent5>
        <a:srgbClr val="FFFFB8"/>
      </a:accent5>
      <a:accent6>
        <a:srgbClr val="5CB9E7"/>
      </a:accent6>
      <a:hlink>
        <a:srgbClr val="F9F1D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rgbClr val="160053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9046" tIns="49522" rIns="99046" bIns="49522" numCol="1" anchor="ctr" anchorCtr="0" compatLnSpc="1">
        <a:prstTxWarp prst="textNoShape">
          <a:avLst/>
        </a:prstTxWarp>
      </a:bodyPr>
      <a:lstStyle>
        <a:defPPr marL="0" marR="0" indent="0" algn="ctr" defTabSz="9906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4400" b="1" i="0" u="none" strike="noStrike" cap="none" normalizeH="0" baseline="0" smtClean="0">
            <a:ln>
              <a:noFill/>
            </a:ln>
            <a:solidFill>
              <a:srgbClr val="160053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rgbClr val="160053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9046" tIns="49522" rIns="99046" bIns="49522" numCol="1" anchor="ctr" anchorCtr="0" compatLnSpc="1">
        <a:prstTxWarp prst="textNoShape">
          <a:avLst/>
        </a:prstTxWarp>
      </a:bodyPr>
      <a:lstStyle>
        <a:defPPr marL="0" marR="0" indent="0" algn="ctr" defTabSz="9906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4400" b="1" i="0" u="none" strike="noStrike" cap="none" normalizeH="0" baseline="0" smtClean="0">
            <a:ln>
              <a:noFill/>
            </a:ln>
            <a:solidFill>
              <a:srgbClr val="160053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18946</TotalTime>
  <Words>600</Words>
  <Application>Microsoft Office PowerPoint</Application>
  <PresentationFormat>On-screen Show (4:3)</PresentationFormat>
  <Paragraphs>203</Paragraphs>
  <Slides>19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Geneva</vt:lpstr>
      <vt:lpstr>Times New Roman</vt:lpstr>
      <vt:lpstr>Default Design</vt:lpstr>
      <vt:lpstr>Worksheet</vt:lpstr>
      <vt:lpstr>Microsoft Excel 97-2003 Worksheet</vt:lpstr>
      <vt:lpstr>South Carolina’s Prison System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South Carolina’s Prison System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Dept. of Corrections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Increasing Inmate Count Shrinking Services and Cutting Expenditures FY 2001 - FY2002</dc:title>
  <dc:creator>Woodard</dc:creator>
  <cp:lastModifiedBy>Charles Bradberry (C050581)</cp:lastModifiedBy>
  <cp:revision>951</cp:revision>
  <cp:lastPrinted>2017-11-02T10:41:03Z</cp:lastPrinted>
  <dcterms:created xsi:type="dcterms:W3CDTF">2002-01-17T12:40:45Z</dcterms:created>
  <dcterms:modified xsi:type="dcterms:W3CDTF">2017-12-14T14:05:30Z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3" name="_NewReviewCycle">
    <vt:lpwstr/>
  </property>
</Properties>
</file>